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x="18288000" cy="10287000"/>
  <p:notesSz cx="6858000" cy="9144000"/>
  <p:embeddedFontLst>
    <p:embeddedFont>
      <p:font typeface="Helios Bold" charset="1" panose="020B0704020202020204"/>
      <p:regular r:id="rId46"/>
    </p:embeddedFont>
    <p:embeddedFont>
      <p:font typeface="Helios" charset="1" panose="020B0504020202020204"/>
      <p:regular r:id="rId47"/>
    </p:embeddedFont>
    <p:embeddedFont>
      <p:font typeface="Montserrat Bold" charset="1" panose="00000800000000000000"/>
      <p:regular r:id="rId48"/>
    </p:embeddedFont>
    <p:embeddedFont>
      <p:font typeface="Montserrat" charset="1" panose="00000500000000000000"/>
      <p:regular r:id="rId49"/>
    </p:embeddedFont>
    <p:embeddedFont>
      <p:font typeface="Montserrat Medium" charset="1" panose="00000600000000000000"/>
      <p:regular r:id="rId50"/>
    </p:embeddedFont>
    <p:embeddedFont>
      <p:font typeface="Aileron Bold" charset="1" panose="00000800000000000000"/>
      <p:regular r:id="rId51"/>
    </p:embeddedFont>
    <p:embeddedFont>
      <p:font typeface="Aileron" charset="1" panose="00000500000000000000"/>
      <p:regular r:id="rId52"/>
    </p:embeddedFont>
    <p:embeddedFont>
      <p:font typeface="HK Grotesk Medium" charset="1" panose="00000600000000000000"/>
      <p:regular r:id="rId53"/>
    </p:embeddedFont>
    <p:embeddedFont>
      <p:font typeface="HK Grotesk Bold" charset="1" panose="00000800000000000000"/>
      <p:regular r:id="rId54"/>
    </p:embeddedFont>
    <p:embeddedFont>
      <p:font typeface="HK Grotesk Light" charset="1" panose="00000400000000000000"/>
      <p:regular r:id="rId55"/>
    </p:embeddedFont>
    <p:embeddedFont>
      <p:font typeface="HK Grotesk Light Italics" charset="1" panose="00000400000000000000"/>
      <p:regular r:id="rId56"/>
    </p:embeddedFont>
    <p:embeddedFont>
      <p:font typeface="HK Grotesk" charset="1" panose="00000500000000000000"/>
      <p:regular r:id="rId57"/>
    </p:embeddedFont>
    <p:embeddedFont>
      <p:font typeface="Helios Italics" charset="1" panose="020B0503020202090204"/>
      <p:regular r:id="rId58"/>
    </p:embeddedFont>
    <p:embeddedFont>
      <p:font typeface="Helios Bold Italics" charset="1" panose="020B0703020202090204"/>
      <p:regular r:id="rId59"/>
    </p:embeddedFont>
    <p:embeddedFont>
      <p:font typeface="Arimo" charset="1" panose="020B0604020202020204"/>
      <p:regular r:id="rId60"/>
    </p:embeddedFont>
    <p:embeddedFont>
      <p:font typeface="Open Sans Bold" charset="1" panose="020B0806030504020204"/>
      <p:regular r:id="rId61"/>
    </p:embeddedFont>
    <p:embeddedFont>
      <p:font typeface="Open Sans" charset="1" panose="020B0606030504020204"/>
      <p:regular r:id="rId62"/>
    </p:embeddedFont>
    <p:embeddedFont>
      <p:font typeface="Breaking Rules" charset="1" panose="00000000000000000000"/>
      <p:regular r:id="rId6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slides/slide1.xml" Type="http://schemas.openxmlformats.org/officeDocument/2006/relationships/slide"/><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63" Target="fonts/font63.fntdata" Type="http://schemas.openxmlformats.org/officeDocument/2006/relationships/font"/><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jpeg>
</file>

<file path=ppt/media/image13.gif>
</file>

<file path=ppt/media/image14.gif>
</file>

<file path=ppt/media/image15.png>
</file>

<file path=ppt/media/image16.svg>
</file>

<file path=ppt/media/image17.png>
</file>

<file path=ppt/media/image18.png>
</file>

<file path=ppt/media/image19.pn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svg>
</file>

<file path=ppt/media/image48.jpe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svg>
</file>

<file path=ppt/media/image60.sv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2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2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0.png" Type="http://schemas.openxmlformats.org/officeDocument/2006/relationships/image"/><Relationship Id="rId4" Target="../media/image3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34.png" Type="http://schemas.openxmlformats.org/officeDocument/2006/relationships/image"/><Relationship Id="rId4" Target="../media/image10.png" Type="http://schemas.openxmlformats.org/officeDocument/2006/relationships/image"/><Relationship Id="rId5" Target="../media/image35.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 Id="rId3" Target="../media/image10.png" Type="http://schemas.openxmlformats.org/officeDocument/2006/relationships/image"/><Relationship Id="rId4"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png" Type="http://schemas.openxmlformats.org/officeDocument/2006/relationships/image"/><Relationship Id="rId4" Target="../media/image37.png" Type="http://schemas.openxmlformats.org/officeDocument/2006/relationships/image"/><Relationship Id="rId5" Target="https://www2.isye.gatech.edu/~yxie77/ece587/Lecture9.pdf" TargetMode="External" Type="http://schemas.openxmlformats.org/officeDocument/2006/relationships/hyperlink"/></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8.png" Type="http://schemas.openxmlformats.org/officeDocument/2006/relationships/image"/><Relationship Id="rId4" Target="../media/image1.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9.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0.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1.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2.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3.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4.png" Type="http://schemas.openxmlformats.org/officeDocument/2006/relationships/image"/><Relationship Id="rId4" Target="../media/image45.png" Type="http://schemas.openxmlformats.org/officeDocument/2006/relationships/image"/><Relationship Id="rId5" Target="../media/image46.png" Type="http://schemas.openxmlformats.org/officeDocument/2006/relationships/image"/><Relationship Id="rId6" Target="../media/image47.sv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4.svg" Type="http://schemas.openxmlformats.org/officeDocument/2006/relationships/image"/><Relationship Id="rId11" Target="../media/image55.png" Type="http://schemas.openxmlformats.org/officeDocument/2006/relationships/image"/><Relationship Id="rId12" Target="../media/image56.svg" Type="http://schemas.openxmlformats.org/officeDocument/2006/relationships/image"/><Relationship Id="rId13" Target="../media/image57.png" Type="http://schemas.openxmlformats.org/officeDocument/2006/relationships/image"/><Relationship Id="rId14" Target="../media/image58.svg" Type="http://schemas.openxmlformats.org/officeDocument/2006/relationships/image"/><Relationship Id="rId15" Target="../media/image59.png" Type="http://schemas.openxmlformats.org/officeDocument/2006/relationships/image"/><Relationship Id="rId16" Target="../media/image60.svg" Type="http://schemas.openxmlformats.org/officeDocument/2006/relationships/image"/><Relationship Id="rId2" Target="../media/image48.jpeg" Type="http://schemas.openxmlformats.org/officeDocument/2006/relationships/image"/><Relationship Id="rId3" Target="../media/image19.png" Type="http://schemas.openxmlformats.org/officeDocument/2006/relationships/image"/><Relationship Id="rId4" Target="../media/image1.png" Type="http://schemas.openxmlformats.org/officeDocument/2006/relationships/image"/><Relationship Id="rId5" Target="../media/image49.png" Type="http://schemas.openxmlformats.org/officeDocument/2006/relationships/image"/><Relationship Id="rId6" Target="../media/image50.svg" Type="http://schemas.openxmlformats.org/officeDocument/2006/relationships/image"/><Relationship Id="rId7" Target="../media/image51.png" Type="http://schemas.openxmlformats.org/officeDocument/2006/relationships/image"/><Relationship Id="rId8" Target="../media/image52.svg" Type="http://schemas.openxmlformats.org/officeDocument/2006/relationships/image"/><Relationship Id="rId9" Target="../media/image53.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2.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46.png" Type="http://schemas.openxmlformats.org/officeDocument/2006/relationships/image"/><Relationship Id="rId5" Target="../media/image47.svg" Type="http://schemas.openxmlformats.org/officeDocument/2006/relationships/image"/><Relationship Id="rId6" Target="../media/image63.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4.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5.pn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6.png" Type="http://schemas.openxmlformats.org/officeDocument/2006/relationships/image"/><Relationship Id="rId4" Target="../media/image67.png" Type="http://schemas.openxmlformats.org/officeDocument/2006/relationships/image"/><Relationship Id="rId5" Target="../media/image68.png" Type="http://schemas.openxmlformats.org/officeDocument/2006/relationships/image"/><Relationship Id="rId6" Target="../media/image69.png" Type="http://schemas.openxmlformats.org/officeDocument/2006/relationships/image"/><Relationship Id="rId7" Target="../media/image70.png" Type="http://schemas.openxmlformats.org/officeDocument/2006/relationships/image"/><Relationship Id="rId8" Target="../media/image71.png" Type="http://schemas.openxmlformats.org/officeDocument/2006/relationships/image"/><Relationship Id="rId9" Target="../media/image72.pn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5.png" Type="http://schemas.openxmlformats.org/officeDocument/2006/relationships/image"/><Relationship Id="rId11" Target="../media/image76.png" Type="http://schemas.openxmlformats.org/officeDocument/2006/relationships/image"/><Relationship Id="rId12" Target="../media/image71.png" Type="http://schemas.openxmlformats.org/officeDocument/2006/relationships/image"/><Relationship Id="rId2" Target="../media/image1.png" Type="http://schemas.openxmlformats.org/officeDocument/2006/relationships/image"/><Relationship Id="rId3" Target="../media/image67.png" Type="http://schemas.openxmlformats.org/officeDocument/2006/relationships/image"/><Relationship Id="rId4" Target="../media/image68.png" Type="http://schemas.openxmlformats.org/officeDocument/2006/relationships/image"/><Relationship Id="rId5" Target="../media/image69.png" Type="http://schemas.openxmlformats.org/officeDocument/2006/relationships/image"/><Relationship Id="rId6" Target="../media/image70.png" Type="http://schemas.openxmlformats.org/officeDocument/2006/relationships/image"/><Relationship Id="rId7" Target="../media/image72.png" Type="http://schemas.openxmlformats.org/officeDocument/2006/relationships/image"/><Relationship Id="rId8" Target="../media/image73.png" Type="http://schemas.openxmlformats.org/officeDocument/2006/relationships/image"/><Relationship Id="rId9" Target="../media/image74.pn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77.jpeg" Type="http://schemas.openxmlformats.org/officeDocument/2006/relationships/image"/><Relationship Id="rId5"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 Id="rId4"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11" Target="../media/image21.svg" Type="http://schemas.openxmlformats.org/officeDocument/2006/relationships/image"/><Relationship Id="rId2" Target="../media/image1.png" Type="http://schemas.openxmlformats.org/officeDocument/2006/relationships/image"/><Relationship Id="rId3" Target="../media/image13.gif" Type="http://schemas.openxmlformats.org/officeDocument/2006/relationships/image"/><Relationship Id="rId4" Target="../media/image14.gif"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 Id="rId9"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6708426" y="1007040"/>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6377009" y="1338457"/>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8100000">
            <a:off x="5777215" y="8325796"/>
            <a:ext cx="5636927" cy="605970"/>
          </a:xfrm>
          <a:custGeom>
            <a:avLst/>
            <a:gdLst/>
            <a:ahLst/>
            <a:cxnLst/>
            <a:rect r="r" b="b" t="t" l="l"/>
            <a:pathLst>
              <a:path h="605970" w="5636927">
                <a:moveTo>
                  <a:pt x="0" y="0"/>
                </a:moveTo>
                <a:lnTo>
                  <a:pt x="5636927" y="0"/>
                </a:lnTo>
                <a:lnTo>
                  <a:pt x="5636927" y="605969"/>
                </a:lnTo>
                <a:lnTo>
                  <a:pt x="0" y="605969"/>
                </a:lnTo>
                <a:lnTo>
                  <a:pt x="0" y="0"/>
                </a:lnTo>
                <a:close/>
              </a:path>
            </a:pathLst>
          </a:custGeom>
          <a:blipFill>
            <a:blip r:embed="rId3"/>
            <a:stretch>
              <a:fillRect l="0" t="0" r="0" b="0"/>
            </a:stretch>
          </a:blipFill>
        </p:spPr>
      </p:sp>
      <p:grpSp>
        <p:nvGrpSpPr>
          <p:cNvPr name="Group 7" id="7"/>
          <p:cNvGrpSpPr/>
          <p:nvPr/>
        </p:nvGrpSpPr>
        <p:grpSpPr>
          <a:xfrm rot="-2700000">
            <a:off x="7495978" y="7887028"/>
            <a:ext cx="5776308" cy="3366163"/>
            <a:chOff x="0" y="0"/>
            <a:chExt cx="1721191" cy="1003030"/>
          </a:xfrm>
        </p:grpSpPr>
        <p:sp>
          <p:nvSpPr>
            <p:cNvPr name="Freeform 8" id="8"/>
            <p:cNvSpPr/>
            <p:nvPr/>
          </p:nvSpPr>
          <p:spPr>
            <a:xfrm flipH="false" flipV="false" rot="0">
              <a:off x="0" y="0"/>
              <a:ext cx="1721191" cy="1003030"/>
            </a:xfrm>
            <a:custGeom>
              <a:avLst/>
              <a:gdLst/>
              <a:ahLst/>
              <a:cxnLst/>
              <a:rect r="r" b="b" t="t" l="l"/>
              <a:pathLst>
                <a:path h="1003030" w="1721191">
                  <a:moveTo>
                    <a:pt x="0" y="0"/>
                  </a:moveTo>
                  <a:lnTo>
                    <a:pt x="1721191" y="0"/>
                  </a:lnTo>
                  <a:lnTo>
                    <a:pt x="1721191" y="1003030"/>
                  </a:lnTo>
                  <a:lnTo>
                    <a:pt x="0" y="1003030"/>
                  </a:lnTo>
                  <a:close/>
                </a:path>
              </a:pathLst>
            </a:custGeom>
            <a:solidFill>
              <a:srgbClr val="0F4984"/>
            </a:solidFill>
          </p:spPr>
        </p:sp>
        <p:sp>
          <p:nvSpPr>
            <p:cNvPr name="TextBox 9" id="9"/>
            <p:cNvSpPr txBox="true"/>
            <p:nvPr/>
          </p:nvSpPr>
          <p:spPr>
            <a:xfrm>
              <a:off x="0" y="-38100"/>
              <a:ext cx="1721191" cy="104113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2700000">
            <a:off x="3826817" y="519180"/>
            <a:ext cx="5636927" cy="605970"/>
          </a:xfrm>
          <a:custGeom>
            <a:avLst/>
            <a:gdLst/>
            <a:ahLst/>
            <a:cxnLst/>
            <a:rect r="r" b="b" t="t" l="l"/>
            <a:pathLst>
              <a:path h="605970" w="5636927">
                <a:moveTo>
                  <a:pt x="0" y="0"/>
                </a:moveTo>
                <a:lnTo>
                  <a:pt x="5636927" y="0"/>
                </a:lnTo>
                <a:lnTo>
                  <a:pt x="5636927" y="605969"/>
                </a:lnTo>
                <a:lnTo>
                  <a:pt x="0" y="605969"/>
                </a:lnTo>
                <a:lnTo>
                  <a:pt x="0" y="0"/>
                </a:lnTo>
                <a:close/>
              </a:path>
            </a:pathLst>
          </a:custGeom>
          <a:blipFill>
            <a:blip r:embed="rId3"/>
            <a:stretch>
              <a:fillRect l="0" t="0" r="0" b="0"/>
            </a:stretch>
          </a:blipFill>
        </p:spPr>
      </p:sp>
      <p:grpSp>
        <p:nvGrpSpPr>
          <p:cNvPr name="Group 11" id="11"/>
          <p:cNvGrpSpPr/>
          <p:nvPr/>
        </p:nvGrpSpPr>
        <p:grpSpPr>
          <a:xfrm rot="-8100000">
            <a:off x="6265606" y="-778255"/>
            <a:ext cx="4275519" cy="2511321"/>
            <a:chOff x="0" y="0"/>
            <a:chExt cx="1273995" cy="748309"/>
          </a:xfrm>
        </p:grpSpPr>
        <p:sp>
          <p:nvSpPr>
            <p:cNvPr name="Freeform 12" id="12"/>
            <p:cNvSpPr/>
            <p:nvPr/>
          </p:nvSpPr>
          <p:spPr>
            <a:xfrm flipH="false" flipV="false" rot="0">
              <a:off x="0" y="0"/>
              <a:ext cx="1273995" cy="748309"/>
            </a:xfrm>
            <a:custGeom>
              <a:avLst/>
              <a:gdLst/>
              <a:ahLst/>
              <a:cxnLst/>
              <a:rect r="r" b="b" t="t" l="l"/>
              <a:pathLst>
                <a:path h="748309" w="1273995">
                  <a:moveTo>
                    <a:pt x="0" y="0"/>
                  </a:moveTo>
                  <a:lnTo>
                    <a:pt x="1273995" y="0"/>
                  </a:lnTo>
                  <a:lnTo>
                    <a:pt x="1273995" y="748309"/>
                  </a:lnTo>
                  <a:lnTo>
                    <a:pt x="0" y="748309"/>
                  </a:lnTo>
                  <a:close/>
                </a:path>
              </a:pathLst>
            </a:custGeom>
            <a:solidFill>
              <a:srgbClr val="16599D"/>
            </a:solidFill>
          </p:spPr>
        </p:sp>
        <p:sp>
          <p:nvSpPr>
            <p:cNvPr name="TextBox 13" id="13"/>
            <p:cNvSpPr txBox="true"/>
            <p:nvPr/>
          </p:nvSpPr>
          <p:spPr>
            <a:xfrm>
              <a:off x="0" y="-38100"/>
              <a:ext cx="1273995" cy="786409"/>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2700000">
            <a:off x="9562903" y="-1975037"/>
            <a:ext cx="11641929" cy="11641929"/>
          </a:xfrm>
          <a:custGeom>
            <a:avLst/>
            <a:gdLst/>
            <a:ahLst/>
            <a:cxnLst/>
            <a:rect r="r" b="b" t="t" l="l"/>
            <a:pathLst>
              <a:path h="11641929" w="11641929">
                <a:moveTo>
                  <a:pt x="0" y="0"/>
                </a:moveTo>
                <a:lnTo>
                  <a:pt x="11641929" y="0"/>
                </a:lnTo>
                <a:lnTo>
                  <a:pt x="11641929" y="11641930"/>
                </a:lnTo>
                <a:lnTo>
                  <a:pt x="0" y="11641930"/>
                </a:lnTo>
                <a:lnTo>
                  <a:pt x="0" y="0"/>
                </a:lnTo>
                <a:close/>
              </a:path>
            </a:pathLst>
          </a:custGeom>
          <a:blipFill>
            <a:blip r:embed="rId2">
              <a:alphaModFix amt="58000"/>
            </a:blip>
            <a:stretch>
              <a:fillRect l="0" t="0" r="0" b="0"/>
            </a:stretch>
          </a:blipFill>
        </p:spPr>
      </p:sp>
      <p:grpSp>
        <p:nvGrpSpPr>
          <p:cNvPr name="Group 15" id="15"/>
          <p:cNvGrpSpPr/>
          <p:nvPr/>
        </p:nvGrpSpPr>
        <p:grpSpPr>
          <a:xfrm rot="-2700000">
            <a:off x="9894321" y="-1643619"/>
            <a:ext cx="10863149" cy="10863149"/>
            <a:chOff x="0" y="0"/>
            <a:chExt cx="2041549" cy="2041549"/>
          </a:xfrm>
        </p:grpSpPr>
        <p:sp>
          <p:nvSpPr>
            <p:cNvPr name="Freeform 16" id="16"/>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17" id="17"/>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8624254" y="-2913686"/>
            <a:ext cx="13403282" cy="13403282"/>
            <a:chOff x="0" y="0"/>
            <a:chExt cx="812800" cy="812800"/>
          </a:xfrm>
        </p:grpSpPr>
        <p:sp>
          <p:nvSpPr>
            <p:cNvPr name="Freeform 19" id="19"/>
            <p:cNvSpPr/>
            <p:nvPr/>
          </p:nvSpPr>
          <p:spPr>
            <a:xfrm flipH="false" flipV="false" rot="0">
              <a:off x="14834" y="14834"/>
              <a:ext cx="783132" cy="783132"/>
            </a:xfrm>
            <a:custGeom>
              <a:avLst/>
              <a:gdLst/>
              <a:ahLst/>
              <a:cxnLst/>
              <a:rect r="r" b="b" t="t" l="l"/>
              <a:pathLst>
                <a:path h="783132" w="783132">
                  <a:moveTo>
                    <a:pt x="416889" y="10489"/>
                  </a:moveTo>
                  <a:lnTo>
                    <a:pt x="772643" y="366243"/>
                  </a:lnTo>
                  <a:cubicBezTo>
                    <a:pt x="779359" y="372959"/>
                    <a:pt x="783132" y="382068"/>
                    <a:pt x="783132" y="391566"/>
                  </a:cubicBezTo>
                  <a:cubicBezTo>
                    <a:pt x="783132" y="401064"/>
                    <a:pt x="779359" y="410173"/>
                    <a:pt x="772643" y="416889"/>
                  </a:cubicBezTo>
                  <a:lnTo>
                    <a:pt x="416889" y="772643"/>
                  </a:lnTo>
                  <a:cubicBezTo>
                    <a:pt x="410173" y="779359"/>
                    <a:pt x="401064" y="783132"/>
                    <a:pt x="391566" y="783132"/>
                  </a:cubicBezTo>
                  <a:cubicBezTo>
                    <a:pt x="382068" y="783132"/>
                    <a:pt x="372959" y="779359"/>
                    <a:pt x="366243" y="772643"/>
                  </a:cubicBezTo>
                  <a:lnTo>
                    <a:pt x="10489" y="416889"/>
                  </a:lnTo>
                  <a:cubicBezTo>
                    <a:pt x="3773" y="410173"/>
                    <a:pt x="0" y="401064"/>
                    <a:pt x="0" y="391566"/>
                  </a:cubicBezTo>
                  <a:cubicBezTo>
                    <a:pt x="0" y="382068"/>
                    <a:pt x="3773" y="372959"/>
                    <a:pt x="10489" y="366243"/>
                  </a:cubicBezTo>
                  <a:lnTo>
                    <a:pt x="366243" y="10489"/>
                  </a:lnTo>
                  <a:cubicBezTo>
                    <a:pt x="372959" y="3773"/>
                    <a:pt x="382068" y="0"/>
                    <a:pt x="391566" y="0"/>
                  </a:cubicBezTo>
                  <a:cubicBezTo>
                    <a:pt x="401064" y="0"/>
                    <a:pt x="410173" y="3773"/>
                    <a:pt x="416889" y="10489"/>
                  </a:cubicBezTo>
                  <a:close/>
                </a:path>
              </a:pathLst>
            </a:custGeom>
            <a:blipFill>
              <a:blip r:embed="rId4"/>
              <a:stretch>
                <a:fillRect l="-38888" t="0" r="-38888" b="0"/>
              </a:stretch>
            </a:blipFill>
          </p:spPr>
        </p:sp>
      </p:grpSp>
      <p:sp>
        <p:nvSpPr>
          <p:cNvPr name="Freeform 20" id="20"/>
          <p:cNvSpPr/>
          <p:nvPr/>
        </p:nvSpPr>
        <p:spPr>
          <a:xfrm flipH="false" flipV="false" rot="8100000">
            <a:off x="7965362" y="10637768"/>
            <a:ext cx="5636927" cy="605970"/>
          </a:xfrm>
          <a:custGeom>
            <a:avLst/>
            <a:gdLst/>
            <a:ahLst/>
            <a:cxnLst/>
            <a:rect r="r" b="b" t="t" l="l"/>
            <a:pathLst>
              <a:path h="605970" w="5636927">
                <a:moveTo>
                  <a:pt x="0" y="0"/>
                </a:moveTo>
                <a:lnTo>
                  <a:pt x="5636927" y="0"/>
                </a:lnTo>
                <a:lnTo>
                  <a:pt x="5636927" y="605969"/>
                </a:lnTo>
                <a:lnTo>
                  <a:pt x="0" y="605969"/>
                </a:lnTo>
                <a:lnTo>
                  <a:pt x="0" y="0"/>
                </a:lnTo>
                <a:close/>
              </a:path>
            </a:pathLst>
          </a:custGeom>
          <a:blipFill>
            <a:blip r:embed="rId3"/>
            <a:stretch>
              <a:fillRect l="0" t="0" r="0" b="0"/>
            </a:stretch>
          </a:blipFill>
        </p:spPr>
      </p:sp>
      <p:grpSp>
        <p:nvGrpSpPr>
          <p:cNvPr name="Group 21" id="21"/>
          <p:cNvGrpSpPr/>
          <p:nvPr/>
        </p:nvGrpSpPr>
        <p:grpSpPr>
          <a:xfrm rot="-2700000">
            <a:off x="10719628" y="6615897"/>
            <a:ext cx="10211745" cy="2440924"/>
            <a:chOff x="0" y="0"/>
            <a:chExt cx="3042837" cy="727333"/>
          </a:xfrm>
        </p:grpSpPr>
        <p:sp>
          <p:nvSpPr>
            <p:cNvPr name="Freeform 22" id="22"/>
            <p:cNvSpPr/>
            <p:nvPr/>
          </p:nvSpPr>
          <p:spPr>
            <a:xfrm flipH="false" flipV="false" rot="0">
              <a:off x="0" y="0"/>
              <a:ext cx="3042837" cy="727333"/>
            </a:xfrm>
            <a:custGeom>
              <a:avLst/>
              <a:gdLst/>
              <a:ahLst/>
              <a:cxnLst/>
              <a:rect r="r" b="b" t="t" l="l"/>
              <a:pathLst>
                <a:path h="727333" w="3042837">
                  <a:moveTo>
                    <a:pt x="0" y="0"/>
                  </a:moveTo>
                  <a:lnTo>
                    <a:pt x="3042837" y="0"/>
                  </a:lnTo>
                  <a:lnTo>
                    <a:pt x="3042837" y="727333"/>
                  </a:lnTo>
                  <a:lnTo>
                    <a:pt x="0" y="727333"/>
                  </a:lnTo>
                  <a:close/>
                </a:path>
              </a:pathLst>
            </a:custGeom>
            <a:solidFill>
              <a:srgbClr val="16599D"/>
            </a:solidFill>
          </p:spPr>
        </p:sp>
        <p:sp>
          <p:nvSpPr>
            <p:cNvPr name="TextBox 23" id="23"/>
            <p:cNvSpPr txBox="true"/>
            <p:nvPr/>
          </p:nvSpPr>
          <p:spPr>
            <a:xfrm>
              <a:off x="0" y="-38100"/>
              <a:ext cx="3042837" cy="765433"/>
            </a:xfrm>
            <a:prstGeom prst="rect">
              <a:avLst/>
            </a:prstGeom>
          </p:spPr>
          <p:txBody>
            <a:bodyPr anchor="ctr" rtlCol="false" tIns="50800" lIns="50800" bIns="50800" rIns="50800"/>
            <a:lstStyle/>
            <a:p>
              <a:pPr algn="ctr">
                <a:lnSpc>
                  <a:spcPts val="2659"/>
                </a:lnSpc>
                <a:spcBef>
                  <a:spcPct val="0"/>
                </a:spcBef>
              </a:pPr>
            </a:p>
          </p:txBody>
        </p:sp>
      </p:grpSp>
      <p:sp>
        <p:nvSpPr>
          <p:cNvPr name="Freeform 24" id="24"/>
          <p:cNvSpPr/>
          <p:nvPr/>
        </p:nvSpPr>
        <p:spPr>
          <a:xfrm flipH="false" flipV="false" rot="8100000">
            <a:off x="13721104" y="8138017"/>
            <a:ext cx="5636927" cy="605970"/>
          </a:xfrm>
          <a:custGeom>
            <a:avLst/>
            <a:gdLst/>
            <a:ahLst/>
            <a:cxnLst/>
            <a:rect r="r" b="b" t="t" l="l"/>
            <a:pathLst>
              <a:path h="605970" w="5636927">
                <a:moveTo>
                  <a:pt x="0" y="0"/>
                </a:moveTo>
                <a:lnTo>
                  <a:pt x="5636926" y="0"/>
                </a:lnTo>
                <a:lnTo>
                  <a:pt x="5636926" y="605970"/>
                </a:lnTo>
                <a:lnTo>
                  <a:pt x="0" y="605970"/>
                </a:lnTo>
                <a:lnTo>
                  <a:pt x="0" y="0"/>
                </a:lnTo>
                <a:close/>
              </a:path>
            </a:pathLst>
          </a:custGeom>
          <a:blipFill>
            <a:blip r:embed="rId3"/>
            <a:stretch>
              <a:fillRect l="0" t="0" r="0" b="0"/>
            </a:stretch>
          </a:blipFill>
        </p:spPr>
      </p:sp>
      <p:grpSp>
        <p:nvGrpSpPr>
          <p:cNvPr name="Group 25" id="25"/>
          <p:cNvGrpSpPr/>
          <p:nvPr/>
        </p:nvGrpSpPr>
        <p:grpSpPr>
          <a:xfrm rot="-2700000">
            <a:off x="14773604" y="8138004"/>
            <a:ext cx="5641848" cy="2550578"/>
            <a:chOff x="0" y="0"/>
            <a:chExt cx="1681125" cy="760006"/>
          </a:xfrm>
        </p:grpSpPr>
        <p:sp>
          <p:nvSpPr>
            <p:cNvPr name="Freeform 26" id="26"/>
            <p:cNvSpPr/>
            <p:nvPr/>
          </p:nvSpPr>
          <p:spPr>
            <a:xfrm flipH="false" flipV="false" rot="0">
              <a:off x="0" y="0"/>
              <a:ext cx="1681125" cy="760006"/>
            </a:xfrm>
            <a:custGeom>
              <a:avLst/>
              <a:gdLst/>
              <a:ahLst/>
              <a:cxnLst/>
              <a:rect r="r" b="b" t="t" l="l"/>
              <a:pathLst>
                <a:path h="760006" w="1681125">
                  <a:moveTo>
                    <a:pt x="0" y="0"/>
                  </a:moveTo>
                  <a:lnTo>
                    <a:pt x="1681125" y="0"/>
                  </a:lnTo>
                  <a:lnTo>
                    <a:pt x="1681125" y="760006"/>
                  </a:lnTo>
                  <a:lnTo>
                    <a:pt x="0" y="760006"/>
                  </a:lnTo>
                  <a:close/>
                </a:path>
              </a:pathLst>
            </a:custGeom>
            <a:solidFill>
              <a:srgbClr val="2978C8"/>
            </a:solidFill>
          </p:spPr>
        </p:sp>
        <p:sp>
          <p:nvSpPr>
            <p:cNvPr name="TextBox 27" id="27"/>
            <p:cNvSpPr txBox="true"/>
            <p:nvPr/>
          </p:nvSpPr>
          <p:spPr>
            <a:xfrm>
              <a:off x="0" y="-38100"/>
              <a:ext cx="1681125" cy="798106"/>
            </a:xfrm>
            <a:prstGeom prst="rect">
              <a:avLst/>
            </a:prstGeom>
          </p:spPr>
          <p:txBody>
            <a:bodyPr anchor="ctr" rtlCol="false" tIns="50800" lIns="50800" bIns="50800" rIns="50800"/>
            <a:lstStyle/>
            <a:p>
              <a:pPr algn="ctr">
                <a:lnSpc>
                  <a:spcPts val="2659"/>
                </a:lnSpc>
                <a:spcBef>
                  <a:spcPct val="0"/>
                </a:spcBef>
              </a:pPr>
            </a:p>
          </p:txBody>
        </p:sp>
      </p:grpSp>
      <p:grpSp>
        <p:nvGrpSpPr>
          <p:cNvPr name="Group 28" id="28"/>
          <p:cNvGrpSpPr/>
          <p:nvPr/>
        </p:nvGrpSpPr>
        <p:grpSpPr>
          <a:xfrm rot="-10800000">
            <a:off x="1028700" y="6634124"/>
            <a:ext cx="934250" cy="106173"/>
            <a:chOff x="0" y="0"/>
            <a:chExt cx="278383" cy="31637"/>
          </a:xfrm>
        </p:grpSpPr>
        <p:sp>
          <p:nvSpPr>
            <p:cNvPr name="Freeform 29" id="29"/>
            <p:cNvSpPr/>
            <p:nvPr/>
          </p:nvSpPr>
          <p:spPr>
            <a:xfrm flipH="false" flipV="false" rot="0">
              <a:off x="0" y="0"/>
              <a:ext cx="278383" cy="31637"/>
            </a:xfrm>
            <a:custGeom>
              <a:avLst/>
              <a:gdLst/>
              <a:ahLst/>
              <a:cxnLst/>
              <a:rect r="r" b="b" t="t" l="l"/>
              <a:pathLst>
                <a:path h="31637" w="278383">
                  <a:moveTo>
                    <a:pt x="15818" y="0"/>
                  </a:moveTo>
                  <a:lnTo>
                    <a:pt x="262564" y="0"/>
                  </a:lnTo>
                  <a:cubicBezTo>
                    <a:pt x="266759" y="0"/>
                    <a:pt x="270783" y="1667"/>
                    <a:pt x="273749" y="4633"/>
                  </a:cubicBezTo>
                  <a:cubicBezTo>
                    <a:pt x="276716" y="7600"/>
                    <a:pt x="278383" y="11623"/>
                    <a:pt x="278383" y="15818"/>
                  </a:cubicBezTo>
                  <a:lnTo>
                    <a:pt x="278383" y="15818"/>
                  </a:lnTo>
                  <a:cubicBezTo>
                    <a:pt x="278383" y="24555"/>
                    <a:pt x="271300" y="31637"/>
                    <a:pt x="262564" y="31637"/>
                  </a:cubicBezTo>
                  <a:lnTo>
                    <a:pt x="15818" y="31637"/>
                  </a:lnTo>
                  <a:cubicBezTo>
                    <a:pt x="11623" y="31637"/>
                    <a:pt x="7600" y="29970"/>
                    <a:pt x="4633" y="27004"/>
                  </a:cubicBezTo>
                  <a:cubicBezTo>
                    <a:pt x="1667" y="24037"/>
                    <a:pt x="0" y="20014"/>
                    <a:pt x="0" y="15818"/>
                  </a:cubicBezTo>
                  <a:lnTo>
                    <a:pt x="0" y="15818"/>
                  </a:lnTo>
                  <a:cubicBezTo>
                    <a:pt x="0" y="11623"/>
                    <a:pt x="1667" y="7600"/>
                    <a:pt x="4633" y="4633"/>
                  </a:cubicBezTo>
                  <a:cubicBezTo>
                    <a:pt x="7600" y="1667"/>
                    <a:pt x="11623" y="0"/>
                    <a:pt x="15818" y="0"/>
                  </a:cubicBezTo>
                  <a:close/>
                </a:path>
              </a:pathLst>
            </a:custGeom>
            <a:solidFill>
              <a:srgbClr val="2978C8"/>
            </a:solidFill>
          </p:spPr>
        </p:sp>
        <p:sp>
          <p:nvSpPr>
            <p:cNvPr name="TextBox 30" id="30"/>
            <p:cNvSpPr txBox="true"/>
            <p:nvPr/>
          </p:nvSpPr>
          <p:spPr>
            <a:xfrm>
              <a:off x="0" y="-38100"/>
              <a:ext cx="278383" cy="69737"/>
            </a:xfrm>
            <a:prstGeom prst="rect">
              <a:avLst/>
            </a:prstGeom>
          </p:spPr>
          <p:txBody>
            <a:bodyPr anchor="ctr" rtlCol="false" tIns="50800" lIns="50800" bIns="50800" rIns="50800"/>
            <a:lstStyle/>
            <a:p>
              <a:pPr algn="ctr">
                <a:lnSpc>
                  <a:spcPts val="2659"/>
                </a:lnSpc>
                <a:spcBef>
                  <a:spcPct val="0"/>
                </a:spcBef>
              </a:pPr>
            </a:p>
          </p:txBody>
        </p:sp>
      </p:grpSp>
      <p:grpSp>
        <p:nvGrpSpPr>
          <p:cNvPr name="Group 31" id="31"/>
          <p:cNvGrpSpPr/>
          <p:nvPr/>
        </p:nvGrpSpPr>
        <p:grpSpPr>
          <a:xfrm rot="-10800000">
            <a:off x="2058200" y="6634124"/>
            <a:ext cx="312889" cy="106173"/>
            <a:chOff x="0" y="0"/>
            <a:chExt cx="93233" cy="31637"/>
          </a:xfrm>
        </p:grpSpPr>
        <p:sp>
          <p:nvSpPr>
            <p:cNvPr name="Freeform 32" id="32"/>
            <p:cNvSpPr/>
            <p:nvPr/>
          </p:nvSpPr>
          <p:spPr>
            <a:xfrm flipH="false" flipV="false" rot="0">
              <a:off x="0" y="0"/>
              <a:ext cx="93233" cy="31637"/>
            </a:xfrm>
            <a:custGeom>
              <a:avLst/>
              <a:gdLst/>
              <a:ahLst/>
              <a:cxnLst/>
              <a:rect r="r" b="b" t="t" l="l"/>
              <a:pathLst>
                <a:path h="31637" w="93233">
                  <a:moveTo>
                    <a:pt x="15818" y="0"/>
                  </a:moveTo>
                  <a:lnTo>
                    <a:pt x="77415" y="0"/>
                  </a:lnTo>
                  <a:cubicBezTo>
                    <a:pt x="86151" y="0"/>
                    <a:pt x="93233" y="7082"/>
                    <a:pt x="93233" y="15818"/>
                  </a:cubicBezTo>
                  <a:lnTo>
                    <a:pt x="93233" y="15818"/>
                  </a:lnTo>
                  <a:cubicBezTo>
                    <a:pt x="93233" y="20014"/>
                    <a:pt x="91566" y="24037"/>
                    <a:pt x="88600" y="27004"/>
                  </a:cubicBezTo>
                  <a:cubicBezTo>
                    <a:pt x="85633" y="29970"/>
                    <a:pt x="81610" y="31637"/>
                    <a:pt x="77415" y="31637"/>
                  </a:cubicBezTo>
                  <a:lnTo>
                    <a:pt x="15818" y="31637"/>
                  </a:lnTo>
                  <a:cubicBezTo>
                    <a:pt x="11623" y="31637"/>
                    <a:pt x="7600" y="29970"/>
                    <a:pt x="4633" y="27004"/>
                  </a:cubicBezTo>
                  <a:cubicBezTo>
                    <a:pt x="1667" y="24037"/>
                    <a:pt x="0" y="20014"/>
                    <a:pt x="0" y="15818"/>
                  </a:cubicBezTo>
                  <a:lnTo>
                    <a:pt x="0" y="15818"/>
                  </a:lnTo>
                  <a:cubicBezTo>
                    <a:pt x="0" y="11623"/>
                    <a:pt x="1667" y="7600"/>
                    <a:pt x="4633" y="4633"/>
                  </a:cubicBezTo>
                  <a:cubicBezTo>
                    <a:pt x="7600" y="1667"/>
                    <a:pt x="11623" y="0"/>
                    <a:pt x="15818" y="0"/>
                  </a:cubicBezTo>
                  <a:close/>
                </a:path>
              </a:pathLst>
            </a:custGeom>
            <a:solidFill>
              <a:srgbClr val="292A2B"/>
            </a:solidFill>
          </p:spPr>
        </p:sp>
        <p:sp>
          <p:nvSpPr>
            <p:cNvPr name="TextBox 33" id="33"/>
            <p:cNvSpPr txBox="true"/>
            <p:nvPr/>
          </p:nvSpPr>
          <p:spPr>
            <a:xfrm>
              <a:off x="0" y="-38100"/>
              <a:ext cx="93233" cy="69737"/>
            </a:xfrm>
            <a:prstGeom prst="rect">
              <a:avLst/>
            </a:prstGeom>
          </p:spPr>
          <p:txBody>
            <a:bodyPr anchor="ctr" rtlCol="false" tIns="50800" lIns="50800" bIns="50800" rIns="50800"/>
            <a:lstStyle/>
            <a:p>
              <a:pPr algn="ctr">
                <a:lnSpc>
                  <a:spcPts val="2659"/>
                </a:lnSpc>
                <a:spcBef>
                  <a:spcPct val="0"/>
                </a:spcBef>
              </a:pPr>
            </a:p>
          </p:txBody>
        </p:sp>
      </p:grpSp>
      <p:sp>
        <p:nvSpPr>
          <p:cNvPr name="TextBox 34" id="34"/>
          <p:cNvSpPr txBox="true"/>
          <p:nvPr/>
        </p:nvSpPr>
        <p:spPr>
          <a:xfrm rot="0">
            <a:off x="1028700" y="2169520"/>
            <a:ext cx="6615789" cy="3171825"/>
          </a:xfrm>
          <a:prstGeom prst="rect">
            <a:avLst/>
          </a:prstGeom>
        </p:spPr>
        <p:txBody>
          <a:bodyPr anchor="t" rtlCol="false" tIns="0" lIns="0" bIns="0" rIns="0">
            <a:spAutoFit/>
          </a:bodyPr>
          <a:lstStyle/>
          <a:p>
            <a:pPr algn="l">
              <a:lnSpc>
                <a:spcPts val="8249"/>
              </a:lnSpc>
            </a:pPr>
            <a:r>
              <a:rPr lang="en-US" b="true" sz="7499">
                <a:solidFill>
                  <a:srgbClr val="16599D"/>
                </a:solidFill>
                <a:latin typeface="Helios Bold"/>
                <a:ea typeface="Helios Bold"/>
                <a:cs typeface="Helios Bold"/>
                <a:sym typeface="Helios Bold"/>
              </a:rPr>
              <a:t>DÉTECTION D'ATTAQUES RÉSEAU</a:t>
            </a:r>
          </a:p>
        </p:txBody>
      </p:sp>
      <p:sp>
        <p:nvSpPr>
          <p:cNvPr name="TextBox 35" id="35"/>
          <p:cNvSpPr txBox="true"/>
          <p:nvPr/>
        </p:nvSpPr>
        <p:spPr>
          <a:xfrm rot="0">
            <a:off x="1028700" y="5447785"/>
            <a:ext cx="8115300" cy="606426"/>
          </a:xfrm>
          <a:prstGeom prst="rect">
            <a:avLst/>
          </a:prstGeom>
        </p:spPr>
        <p:txBody>
          <a:bodyPr anchor="t" rtlCol="false" tIns="0" lIns="0" bIns="0" rIns="0">
            <a:spAutoFit/>
          </a:bodyPr>
          <a:lstStyle/>
          <a:p>
            <a:pPr algn="l">
              <a:lnSpc>
                <a:spcPts val="4899"/>
              </a:lnSpc>
              <a:spcBef>
                <a:spcPct val="0"/>
              </a:spcBef>
            </a:pPr>
            <a:r>
              <a:rPr lang="en-US" sz="3499">
                <a:solidFill>
                  <a:srgbClr val="292A2B"/>
                </a:solidFill>
                <a:latin typeface="Helios"/>
                <a:ea typeface="Helios"/>
                <a:cs typeface="Helios"/>
                <a:sym typeface="Helios"/>
              </a:rPr>
              <a:t>MODULE : THÉORIE D’INFORMATION</a:t>
            </a:r>
          </a:p>
        </p:txBody>
      </p:sp>
      <p:sp>
        <p:nvSpPr>
          <p:cNvPr name="TextBox 36" id="36"/>
          <p:cNvSpPr txBox="true"/>
          <p:nvPr/>
        </p:nvSpPr>
        <p:spPr>
          <a:xfrm rot="0">
            <a:off x="6074156" y="7914874"/>
            <a:ext cx="3200711" cy="1145540"/>
          </a:xfrm>
          <a:prstGeom prst="rect">
            <a:avLst/>
          </a:prstGeom>
        </p:spPr>
        <p:txBody>
          <a:bodyPr anchor="t" rtlCol="false" tIns="0" lIns="0" bIns="0" rIns="0">
            <a:spAutoFit/>
          </a:bodyPr>
          <a:lstStyle/>
          <a:p>
            <a:pPr algn="l">
              <a:lnSpc>
                <a:spcPts val="3220"/>
              </a:lnSpc>
            </a:pPr>
            <a:r>
              <a:rPr lang="en-US" sz="2300" b="true">
                <a:solidFill>
                  <a:srgbClr val="000000"/>
                </a:solidFill>
                <a:latin typeface="Helios Bold"/>
                <a:ea typeface="Helios Bold"/>
                <a:cs typeface="Helios Bold"/>
                <a:sym typeface="Helios Bold"/>
              </a:rPr>
              <a:t>Encadré par :</a:t>
            </a:r>
          </a:p>
          <a:p>
            <a:pPr algn="l">
              <a:lnSpc>
                <a:spcPts val="3220"/>
              </a:lnSpc>
            </a:pPr>
            <a:r>
              <a:rPr lang="en-US" sz="2300">
                <a:solidFill>
                  <a:srgbClr val="000000"/>
                </a:solidFill>
                <a:latin typeface="Helios"/>
                <a:ea typeface="Helios"/>
                <a:cs typeface="Helios"/>
                <a:sym typeface="Helios"/>
              </a:rPr>
              <a:t>Prof. Y</a:t>
            </a:r>
            <a:r>
              <a:rPr lang="en-US" sz="2300">
                <a:solidFill>
                  <a:srgbClr val="000000"/>
                </a:solidFill>
                <a:latin typeface="Helios"/>
                <a:ea typeface="Helios"/>
                <a:cs typeface="Helios"/>
                <a:sym typeface="Helios"/>
              </a:rPr>
              <a:t>ounes Wadiai</a:t>
            </a:r>
          </a:p>
          <a:p>
            <a:pPr algn="l">
              <a:lnSpc>
                <a:spcPts val="2800"/>
              </a:lnSpc>
              <a:spcBef>
                <a:spcPct val="0"/>
              </a:spcBef>
            </a:pPr>
          </a:p>
        </p:txBody>
      </p:sp>
      <p:sp>
        <p:nvSpPr>
          <p:cNvPr name="Freeform 37" id="37"/>
          <p:cNvSpPr/>
          <p:nvPr/>
        </p:nvSpPr>
        <p:spPr>
          <a:xfrm flipH="false" flipV="false" rot="0">
            <a:off x="384323" y="0"/>
            <a:ext cx="4702027" cy="1757382"/>
          </a:xfrm>
          <a:custGeom>
            <a:avLst/>
            <a:gdLst/>
            <a:ahLst/>
            <a:cxnLst/>
            <a:rect r="r" b="b" t="t" l="l"/>
            <a:pathLst>
              <a:path h="1757382" w="4702027">
                <a:moveTo>
                  <a:pt x="0" y="0"/>
                </a:moveTo>
                <a:lnTo>
                  <a:pt x="4702027" y="0"/>
                </a:lnTo>
                <a:lnTo>
                  <a:pt x="4702027" y="1757382"/>
                </a:lnTo>
                <a:lnTo>
                  <a:pt x="0" y="1757382"/>
                </a:lnTo>
                <a:lnTo>
                  <a:pt x="0" y="0"/>
                </a:lnTo>
                <a:close/>
              </a:path>
            </a:pathLst>
          </a:custGeom>
          <a:blipFill>
            <a:blip r:embed="rId5"/>
            <a:stretch>
              <a:fillRect l="0" t="0" r="0" b="0"/>
            </a:stretch>
          </a:blipFill>
        </p:spPr>
      </p:sp>
      <p:sp>
        <p:nvSpPr>
          <p:cNvPr name="TextBox 38" id="38"/>
          <p:cNvSpPr txBox="true"/>
          <p:nvPr/>
        </p:nvSpPr>
        <p:spPr>
          <a:xfrm rot="0">
            <a:off x="728592" y="7788734"/>
            <a:ext cx="2972106" cy="1989455"/>
          </a:xfrm>
          <a:prstGeom prst="rect">
            <a:avLst/>
          </a:prstGeom>
        </p:spPr>
        <p:txBody>
          <a:bodyPr anchor="t" rtlCol="false" tIns="0" lIns="0" bIns="0" rIns="0">
            <a:spAutoFit/>
          </a:bodyPr>
          <a:lstStyle/>
          <a:p>
            <a:pPr algn="l">
              <a:lnSpc>
                <a:spcPts val="3220"/>
              </a:lnSpc>
            </a:pPr>
            <a:r>
              <a:rPr lang="en-US" sz="2300" spc="225" b="true">
                <a:solidFill>
                  <a:srgbClr val="000000"/>
                </a:solidFill>
                <a:latin typeface="Helios Bold"/>
                <a:ea typeface="Helios Bold"/>
                <a:cs typeface="Helios Bold"/>
                <a:sym typeface="Helios Bold"/>
              </a:rPr>
              <a:t>Présenté par :</a:t>
            </a:r>
          </a:p>
          <a:p>
            <a:pPr algn="just">
              <a:lnSpc>
                <a:spcPts val="3220"/>
              </a:lnSpc>
            </a:pPr>
            <a:r>
              <a:rPr lang="en-US" sz="2300">
                <a:solidFill>
                  <a:srgbClr val="000000"/>
                </a:solidFill>
                <a:latin typeface="Helios"/>
                <a:ea typeface="Helios"/>
                <a:cs typeface="Helios"/>
                <a:sym typeface="Helios"/>
              </a:rPr>
              <a:t>Anouar BOUZHAR</a:t>
            </a:r>
          </a:p>
          <a:p>
            <a:pPr algn="just">
              <a:lnSpc>
                <a:spcPts val="3220"/>
              </a:lnSpc>
            </a:pPr>
            <a:r>
              <a:rPr lang="en-US" sz="2300">
                <a:solidFill>
                  <a:srgbClr val="000000"/>
                </a:solidFill>
                <a:latin typeface="Helios"/>
                <a:ea typeface="Helios"/>
                <a:cs typeface="Helios"/>
                <a:sym typeface="Helios"/>
              </a:rPr>
              <a:t>Hamza KHOLTI</a:t>
            </a:r>
          </a:p>
          <a:p>
            <a:pPr algn="just">
              <a:lnSpc>
                <a:spcPts val="3220"/>
              </a:lnSpc>
            </a:pPr>
            <a:r>
              <a:rPr lang="en-US" sz="2300">
                <a:solidFill>
                  <a:srgbClr val="000000"/>
                </a:solidFill>
                <a:latin typeface="Helios"/>
                <a:ea typeface="Helios"/>
                <a:cs typeface="Helios"/>
                <a:sym typeface="Helios"/>
              </a:rPr>
              <a:t>Ahlam El Gamani</a:t>
            </a:r>
          </a:p>
          <a:p>
            <a:pPr algn="just">
              <a:lnSpc>
                <a:spcPts val="3220"/>
              </a:lnSpc>
            </a:pPr>
            <a:r>
              <a:rPr lang="en-US" sz="2300">
                <a:solidFill>
                  <a:srgbClr val="000000"/>
                </a:solidFill>
                <a:latin typeface="Helios"/>
                <a:ea typeface="Helios"/>
                <a:cs typeface="Helios"/>
                <a:sym typeface="Helios"/>
              </a:rPr>
              <a:t>Chaymae Bouhnas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4317047" y="-3837181"/>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3985629" y="-3505764"/>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464418" y="2225347"/>
            <a:ext cx="8917054" cy="4649924"/>
          </a:xfrm>
          <a:custGeom>
            <a:avLst/>
            <a:gdLst/>
            <a:ahLst/>
            <a:cxnLst/>
            <a:rect r="r" b="b" t="t" l="l"/>
            <a:pathLst>
              <a:path h="4649924" w="8917054">
                <a:moveTo>
                  <a:pt x="0" y="0"/>
                </a:moveTo>
                <a:lnTo>
                  <a:pt x="8917054" y="0"/>
                </a:lnTo>
                <a:lnTo>
                  <a:pt x="8917054" y="4649923"/>
                </a:lnTo>
                <a:lnTo>
                  <a:pt x="0" y="4649923"/>
                </a:lnTo>
                <a:lnTo>
                  <a:pt x="0" y="0"/>
                </a:lnTo>
                <a:close/>
              </a:path>
            </a:pathLst>
          </a:custGeom>
          <a:blipFill>
            <a:blip r:embed="rId3"/>
            <a:stretch>
              <a:fillRect l="0" t="-4653" r="0" b="-4653"/>
            </a:stretch>
          </a:blipFill>
        </p:spPr>
      </p:sp>
      <p:grpSp>
        <p:nvGrpSpPr>
          <p:cNvPr name="Group 7" id="7"/>
          <p:cNvGrpSpPr/>
          <p:nvPr/>
        </p:nvGrpSpPr>
        <p:grpSpPr>
          <a:xfrm rot="-8100000">
            <a:off x="13106280" y="-1629406"/>
            <a:ext cx="10863149" cy="10863149"/>
            <a:chOff x="0" y="0"/>
            <a:chExt cx="2041549" cy="2041549"/>
          </a:xfrm>
        </p:grpSpPr>
        <p:sp>
          <p:nvSpPr>
            <p:cNvPr name="Freeform 8" id="8"/>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9" id="9"/>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10856448" y="7158884"/>
            <a:ext cx="6548555" cy="1602918"/>
            <a:chOff x="0" y="0"/>
            <a:chExt cx="2016535" cy="493596"/>
          </a:xfrm>
        </p:grpSpPr>
        <p:sp>
          <p:nvSpPr>
            <p:cNvPr name="Freeform 11" id="11"/>
            <p:cNvSpPr/>
            <p:nvPr/>
          </p:nvSpPr>
          <p:spPr>
            <a:xfrm flipH="false" flipV="false" rot="0">
              <a:off x="0" y="0"/>
              <a:ext cx="2016535" cy="493596"/>
            </a:xfrm>
            <a:custGeom>
              <a:avLst/>
              <a:gdLst/>
              <a:ahLst/>
              <a:cxnLst/>
              <a:rect r="r" b="b" t="t" l="l"/>
              <a:pathLst>
                <a:path h="493596" w="2016535">
                  <a:moveTo>
                    <a:pt x="66205" y="0"/>
                  </a:moveTo>
                  <a:lnTo>
                    <a:pt x="1950330" y="0"/>
                  </a:lnTo>
                  <a:cubicBezTo>
                    <a:pt x="1967889" y="0"/>
                    <a:pt x="1984728" y="6975"/>
                    <a:pt x="1997144" y="19391"/>
                  </a:cubicBezTo>
                  <a:cubicBezTo>
                    <a:pt x="2009560" y="31807"/>
                    <a:pt x="2016535" y="48646"/>
                    <a:pt x="2016535" y="66205"/>
                  </a:cubicBezTo>
                  <a:lnTo>
                    <a:pt x="2016535" y="427391"/>
                  </a:lnTo>
                  <a:cubicBezTo>
                    <a:pt x="2016535" y="444950"/>
                    <a:pt x="2009560" y="461789"/>
                    <a:pt x="1997144" y="474205"/>
                  </a:cubicBezTo>
                  <a:cubicBezTo>
                    <a:pt x="1984728" y="486621"/>
                    <a:pt x="1967889" y="493596"/>
                    <a:pt x="1950330" y="493596"/>
                  </a:cubicBezTo>
                  <a:lnTo>
                    <a:pt x="66205" y="493596"/>
                  </a:lnTo>
                  <a:cubicBezTo>
                    <a:pt x="48646" y="493596"/>
                    <a:pt x="31807" y="486621"/>
                    <a:pt x="19391" y="474205"/>
                  </a:cubicBezTo>
                  <a:cubicBezTo>
                    <a:pt x="6975" y="461789"/>
                    <a:pt x="0" y="444950"/>
                    <a:pt x="0" y="427391"/>
                  </a:cubicBezTo>
                  <a:lnTo>
                    <a:pt x="0" y="66205"/>
                  </a:lnTo>
                  <a:cubicBezTo>
                    <a:pt x="0" y="48646"/>
                    <a:pt x="6975" y="31807"/>
                    <a:pt x="19391" y="19391"/>
                  </a:cubicBezTo>
                  <a:cubicBezTo>
                    <a:pt x="31807" y="6975"/>
                    <a:pt x="48646" y="0"/>
                    <a:pt x="66205" y="0"/>
                  </a:cubicBezTo>
                  <a:close/>
                </a:path>
              </a:pathLst>
            </a:custGeom>
            <a:solidFill>
              <a:srgbClr val="0F4984"/>
            </a:solidFill>
          </p:spPr>
        </p:sp>
        <p:sp>
          <p:nvSpPr>
            <p:cNvPr name="TextBox 12" id="12"/>
            <p:cNvSpPr txBox="true"/>
            <p:nvPr/>
          </p:nvSpPr>
          <p:spPr>
            <a:xfrm>
              <a:off x="0" y="-38100"/>
              <a:ext cx="2016535" cy="531696"/>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0856448" y="8429369"/>
            <a:ext cx="6548555" cy="3715143"/>
            <a:chOff x="0" y="0"/>
            <a:chExt cx="2016535" cy="1144026"/>
          </a:xfrm>
        </p:grpSpPr>
        <p:sp>
          <p:nvSpPr>
            <p:cNvPr name="Freeform 14" id="14"/>
            <p:cNvSpPr/>
            <p:nvPr/>
          </p:nvSpPr>
          <p:spPr>
            <a:xfrm flipH="false" flipV="false" rot="0">
              <a:off x="0" y="0"/>
              <a:ext cx="2016535" cy="1144026"/>
            </a:xfrm>
            <a:custGeom>
              <a:avLst/>
              <a:gdLst/>
              <a:ahLst/>
              <a:cxnLst/>
              <a:rect r="r" b="b" t="t" l="l"/>
              <a:pathLst>
                <a:path h="1144026" w="2016535">
                  <a:moveTo>
                    <a:pt x="0" y="0"/>
                  </a:moveTo>
                  <a:lnTo>
                    <a:pt x="2016535" y="0"/>
                  </a:lnTo>
                  <a:lnTo>
                    <a:pt x="2016535" y="1144026"/>
                  </a:lnTo>
                  <a:lnTo>
                    <a:pt x="0" y="1144026"/>
                  </a:lnTo>
                  <a:close/>
                </a:path>
              </a:pathLst>
            </a:custGeom>
            <a:solidFill>
              <a:srgbClr val="006CCD"/>
            </a:solidFill>
          </p:spPr>
        </p:sp>
        <p:sp>
          <p:nvSpPr>
            <p:cNvPr name="TextBox 15" id="15"/>
            <p:cNvSpPr txBox="true"/>
            <p:nvPr/>
          </p:nvSpPr>
          <p:spPr>
            <a:xfrm>
              <a:off x="0" y="-38100"/>
              <a:ext cx="2016535" cy="1182126"/>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10908150" y="8428468"/>
            <a:ext cx="6445151" cy="1555296"/>
          </a:xfrm>
          <a:prstGeom prst="rect">
            <a:avLst/>
          </a:prstGeom>
        </p:spPr>
        <p:txBody>
          <a:bodyPr anchor="t" rtlCol="false" tIns="0" lIns="0" bIns="0" rIns="0">
            <a:spAutoFit/>
          </a:bodyPr>
          <a:lstStyle/>
          <a:p>
            <a:pPr algn="ctr">
              <a:lnSpc>
                <a:spcPts val="3113"/>
              </a:lnSpc>
              <a:spcBef>
                <a:spcPct val="0"/>
              </a:spcBef>
            </a:pPr>
          </a:p>
          <a:p>
            <a:pPr algn="ctr">
              <a:lnSpc>
                <a:spcPts val="3113"/>
              </a:lnSpc>
              <a:spcBef>
                <a:spcPct val="0"/>
              </a:spcBef>
            </a:pPr>
            <a:r>
              <a:rPr lang="en-US" sz="2223">
                <a:solidFill>
                  <a:srgbClr val="FFFFFF"/>
                </a:solidFill>
                <a:latin typeface="Helios"/>
                <a:ea typeface="Helios"/>
                <a:cs typeface="Helios"/>
                <a:sym typeface="Helios"/>
              </a:rPr>
              <a:t>Compression algorithms, especially Huffman encoding, can reveal structure differences between benign and malicious traffic.</a:t>
            </a:r>
          </a:p>
        </p:txBody>
      </p:sp>
      <p:sp>
        <p:nvSpPr>
          <p:cNvPr name="Freeform 17" id="17"/>
          <p:cNvSpPr/>
          <p:nvPr/>
        </p:nvSpPr>
        <p:spPr>
          <a:xfrm flipH="false" flipV="true" rot="0">
            <a:off x="11222712" y="8297330"/>
            <a:ext cx="402334" cy="264078"/>
          </a:xfrm>
          <a:custGeom>
            <a:avLst/>
            <a:gdLst/>
            <a:ahLst/>
            <a:cxnLst/>
            <a:rect r="r" b="b" t="t" l="l"/>
            <a:pathLst>
              <a:path h="264078" w="402334">
                <a:moveTo>
                  <a:pt x="0" y="264078"/>
                </a:moveTo>
                <a:lnTo>
                  <a:pt x="402334" y="264078"/>
                </a:lnTo>
                <a:lnTo>
                  <a:pt x="402334" y="0"/>
                </a:lnTo>
                <a:lnTo>
                  <a:pt x="0" y="0"/>
                </a:lnTo>
                <a:lnTo>
                  <a:pt x="0" y="264078"/>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8" id="18"/>
          <p:cNvGrpSpPr/>
          <p:nvPr/>
        </p:nvGrpSpPr>
        <p:grpSpPr>
          <a:xfrm rot="0">
            <a:off x="1445945" y="7102943"/>
            <a:ext cx="6409079" cy="1568778"/>
            <a:chOff x="0" y="0"/>
            <a:chExt cx="2016535" cy="493596"/>
          </a:xfrm>
        </p:grpSpPr>
        <p:sp>
          <p:nvSpPr>
            <p:cNvPr name="Freeform 19" id="19"/>
            <p:cNvSpPr/>
            <p:nvPr/>
          </p:nvSpPr>
          <p:spPr>
            <a:xfrm flipH="false" flipV="false" rot="0">
              <a:off x="0" y="0"/>
              <a:ext cx="2016535" cy="493596"/>
            </a:xfrm>
            <a:custGeom>
              <a:avLst/>
              <a:gdLst/>
              <a:ahLst/>
              <a:cxnLst/>
              <a:rect r="r" b="b" t="t" l="l"/>
              <a:pathLst>
                <a:path h="493596" w="2016535">
                  <a:moveTo>
                    <a:pt x="67646" y="0"/>
                  </a:moveTo>
                  <a:lnTo>
                    <a:pt x="1948889" y="0"/>
                  </a:lnTo>
                  <a:cubicBezTo>
                    <a:pt x="1966830" y="0"/>
                    <a:pt x="1984036" y="7127"/>
                    <a:pt x="1996722" y="19813"/>
                  </a:cubicBezTo>
                  <a:cubicBezTo>
                    <a:pt x="2009408" y="32499"/>
                    <a:pt x="2016535" y="49705"/>
                    <a:pt x="2016535" y="67646"/>
                  </a:cubicBezTo>
                  <a:lnTo>
                    <a:pt x="2016535" y="425950"/>
                  </a:lnTo>
                  <a:cubicBezTo>
                    <a:pt x="2016535" y="443891"/>
                    <a:pt x="2009408" y="461097"/>
                    <a:pt x="1996722" y="473783"/>
                  </a:cubicBezTo>
                  <a:cubicBezTo>
                    <a:pt x="1984036" y="486469"/>
                    <a:pt x="1966830" y="493596"/>
                    <a:pt x="1948889" y="493596"/>
                  </a:cubicBezTo>
                  <a:lnTo>
                    <a:pt x="67646" y="493596"/>
                  </a:lnTo>
                  <a:cubicBezTo>
                    <a:pt x="49705" y="493596"/>
                    <a:pt x="32499" y="486469"/>
                    <a:pt x="19813" y="473783"/>
                  </a:cubicBezTo>
                  <a:cubicBezTo>
                    <a:pt x="7127" y="461097"/>
                    <a:pt x="0" y="443891"/>
                    <a:pt x="0" y="425950"/>
                  </a:cubicBezTo>
                  <a:lnTo>
                    <a:pt x="0" y="67646"/>
                  </a:lnTo>
                  <a:cubicBezTo>
                    <a:pt x="0" y="49705"/>
                    <a:pt x="7127" y="32499"/>
                    <a:pt x="19813" y="19813"/>
                  </a:cubicBezTo>
                  <a:cubicBezTo>
                    <a:pt x="32499" y="7127"/>
                    <a:pt x="49705" y="0"/>
                    <a:pt x="67646" y="0"/>
                  </a:cubicBezTo>
                  <a:close/>
                </a:path>
              </a:pathLst>
            </a:custGeom>
            <a:solidFill>
              <a:srgbClr val="0F4984"/>
            </a:solidFill>
          </p:spPr>
        </p:sp>
        <p:sp>
          <p:nvSpPr>
            <p:cNvPr name="TextBox 20" id="20"/>
            <p:cNvSpPr txBox="true"/>
            <p:nvPr/>
          </p:nvSpPr>
          <p:spPr>
            <a:xfrm>
              <a:off x="0" y="-38100"/>
              <a:ext cx="2016535" cy="531696"/>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445945" y="8346368"/>
            <a:ext cx="6409079" cy="3636016"/>
            <a:chOff x="0" y="0"/>
            <a:chExt cx="2016535" cy="1144026"/>
          </a:xfrm>
        </p:grpSpPr>
        <p:sp>
          <p:nvSpPr>
            <p:cNvPr name="Freeform 22" id="22"/>
            <p:cNvSpPr/>
            <p:nvPr/>
          </p:nvSpPr>
          <p:spPr>
            <a:xfrm flipH="false" flipV="false" rot="0">
              <a:off x="0" y="0"/>
              <a:ext cx="2016535" cy="1144026"/>
            </a:xfrm>
            <a:custGeom>
              <a:avLst/>
              <a:gdLst/>
              <a:ahLst/>
              <a:cxnLst/>
              <a:rect r="r" b="b" t="t" l="l"/>
              <a:pathLst>
                <a:path h="1144026" w="2016535">
                  <a:moveTo>
                    <a:pt x="0" y="0"/>
                  </a:moveTo>
                  <a:lnTo>
                    <a:pt x="2016535" y="0"/>
                  </a:lnTo>
                  <a:lnTo>
                    <a:pt x="2016535" y="1144026"/>
                  </a:lnTo>
                  <a:lnTo>
                    <a:pt x="0" y="1144026"/>
                  </a:lnTo>
                  <a:close/>
                </a:path>
              </a:pathLst>
            </a:custGeom>
            <a:solidFill>
              <a:srgbClr val="006CCD"/>
            </a:solidFill>
          </p:spPr>
        </p:sp>
        <p:sp>
          <p:nvSpPr>
            <p:cNvPr name="TextBox 23" id="23"/>
            <p:cNvSpPr txBox="true"/>
            <p:nvPr/>
          </p:nvSpPr>
          <p:spPr>
            <a:xfrm>
              <a:off x="0" y="-38100"/>
              <a:ext cx="2016535" cy="1182126"/>
            </a:xfrm>
            <a:prstGeom prst="rect">
              <a:avLst/>
            </a:prstGeom>
          </p:spPr>
          <p:txBody>
            <a:bodyPr anchor="ctr" rtlCol="false" tIns="50800" lIns="50800" bIns="50800" rIns="50800"/>
            <a:lstStyle/>
            <a:p>
              <a:pPr algn="ctr">
                <a:lnSpc>
                  <a:spcPts val="2659"/>
                </a:lnSpc>
              </a:pPr>
            </a:p>
          </p:txBody>
        </p:sp>
      </p:grpSp>
      <p:sp>
        <p:nvSpPr>
          <p:cNvPr name="Freeform 24" id="24"/>
          <p:cNvSpPr/>
          <p:nvPr/>
        </p:nvSpPr>
        <p:spPr>
          <a:xfrm flipH="false" flipV="true" rot="0">
            <a:off x="6512483" y="2775254"/>
            <a:ext cx="402334" cy="264078"/>
          </a:xfrm>
          <a:custGeom>
            <a:avLst/>
            <a:gdLst/>
            <a:ahLst/>
            <a:cxnLst/>
            <a:rect r="r" b="b" t="t" l="l"/>
            <a:pathLst>
              <a:path h="264078" w="402334">
                <a:moveTo>
                  <a:pt x="0" y="264077"/>
                </a:moveTo>
                <a:lnTo>
                  <a:pt x="402335" y="264077"/>
                </a:lnTo>
                <a:lnTo>
                  <a:pt x="402335" y="0"/>
                </a:lnTo>
                <a:lnTo>
                  <a:pt x="0" y="0"/>
                </a:lnTo>
                <a:lnTo>
                  <a:pt x="0" y="264077"/>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5" id="25"/>
          <p:cNvSpPr/>
          <p:nvPr/>
        </p:nvSpPr>
        <p:spPr>
          <a:xfrm flipH="false" flipV="true" rot="0">
            <a:off x="1868172" y="8165291"/>
            <a:ext cx="402334" cy="264078"/>
          </a:xfrm>
          <a:custGeom>
            <a:avLst/>
            <a:gdLst/>
            <a:ahLst/>
            <a:cxnLst/>
            <a:rect r="r" b="b" t="t" l="l"/>
            <a:pathLst>
              <a:path h="264078" w="402334">
                <a:moveTo>
                  <a:pt x="0" y="264078"/>
                </a:moveTo>
                <a:lnTo>
                  <a:pt x="402334" y="264078"/>
                </a:lnTo>
                <a:lnTo>
                  <a:pt x="402334" y="0"/>
                </a:lnTo>
                <a:lnTo>
                  <a:pt x="0" y="0"/>
                </a:lnTo>
                <a:lnTo>
                  <a:pt x="0" y="264078"/>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6" id="26"/>
          <p:cNvSpPr/>
          <p:nvPr/>
        </p:nvSpPr>
        <p:spPr>
          <a:xfrm flipH="false" flipV="false" rot="0">
            <a:off x="9381472" y="2225347"/>
            <a:ext cx="8331758" cy="4407448"/>
          </a:xfrm>
          <a:custGeom>
            <a:avLst/>
            <a:gdLst/>
            <a:ahLst/>
            <a:cxnLst/>
            <a:rect r="r" b="b" t="t" l="l"/>
            <a:pathLst>
              <a:path h="4407448" w="8331758">
                <a:moveTo>
                  <a:pt x="0" y="0"/>
                </a:moveTo>
                <a:lnTo>
                  <a:pt x="8331757" y="0"/>
                </a:lnTo>
                <a:lnTo>
                  <a:pt x="8331757" y="4407448"/>
                </a:lnTo>
                <a:lnTo>
                  <a:pt x="0" y="4407448"/>
                </a:lnTo>
                <a:lnTo>
                  <a:pt x="0" y="0"/>
                </a:lnTo>
                <a:close/>
              </a:path>
            </a:pathLst>
          </a:custGeom>
          <a:blipFill>
            <a:blip r:embed="rId6"/>
            <a:stretch>
              <a:fillRect l="-3630" t="0" r="-13924" b="0"/>
            </a:stretch>
          </a:blipFill>
        </p:spPr>
      </p:sp>
      <p:sp>
        <p:nvSpPr>
          <p:cNvPr name="TextBox 27" id="27"/>
          <p:cNvSpPr txBox="true"/>
          <p:nvPr/>
        </p:nvSpPr>
        <p:spPr>
          <a:xfrm rot="0">
            <a:off x="-256565" y="265445"/>
            <a:ext cx="7636560" cy="1574134"/>
          </a:xfrm>
          <a:prstGeom prst="rect">
            <a:avLst/>
          </a:prstGeom>
        </p:spPr>
        <p:txBody>
          <a:bodyPr anchor="t" rtlCol="false" tIns="0" lIns="0" bIns="0" rIns="0">
            <a:spAutoFit/>
          </a:bodyPr>
          <a:lstStyle/>
          <a:p>
            <a:pPr algn="l" marL="1216419" indent="-608210" lvl="1">
              <a:lnSpc>
                <a:spcPts val="6141"/>
              </a:lnSpc>
              <a:buFont typeface="Arial"/>
              <a:buChar char="•"/>
            </a:pPr>
            <a:r>
              <a:rPr lang="en-US" b="true" sz="5634">
                <a:solidFill>
                  <a:srgbClr val="16599D"/>
                </a:solidFill>
                <a:latin typeface="HK Grotesk Bold"/>
                <a:ea typeface="HK Grotesk Bold"/>
                <a:cs typeface="HK Grotesk Bold"/>
                <a:sym typeface="HK Grotesk Bold"/>
              </a:rPr>
              <a:t>Pourquoi c’est utile en cybersécurité ?</a:t>
            </a:r>
          </a:p>
        </p:txBody>
      </p:sp>
      <p:sp>
        <p:nvSpPr>
          <p:cNvPr name="TextBox 28" id="28"/>
          <p:cNvSpPr txBox="true"/>
          <p:nvPr/>
        </p:nvSpPr>
        <p:spPr>
          <a:xfrm rot="0">
            <a:off x="11020394" y="7492463"/>
            <a:ext cx="6122335" cy="614297"/>
          </a:xfrm>
          <a:prstGeom prst="rect">
            <a:avLst/>
          </a:prstGeom>
        </p:spPr>
        <p:txBody>
          <a:bodyPr anchor="t" rtlCol="false" tIns="0" lIns="0" bIns="0" rIns="0">
            <a:spAutoFit/>
          </a:bodyPr>
          <a:lstStyle/>
          <a:p>
            <a:pPr algn="ctr">
              <a:lnSpc>
                <a:spcPts val="2446"/>
              </a:lnSpc>
            </a:pPr>
            <a:r>
              <a:rPr lang="en-US" b="true" sz="1881">
                <a:solidFill>
                  <a:srgbClr val="FFFFFF"/>
                </a:solidFill>
                <a:latin typeface="Helios Bold"/>
                <a:ea typeface="Helios Bold"/>
                <a:cs typeface="Helios Bold"/>
                <a:sym typeface="Helios Bold"/>
              </a:rPr>
              <a:t>Detecting Anomalous Network Traffic Using Compression and Entropy – Rieck &amp; Laskov, 2006 :</a:t>
            </a:r>
          </a:p>
        </p:txBody>
      </p:sp>
      <p:sp>
        <p:nvSpPr>
          <p:cNvPr name="TextBox 29" id="29"/>
          <p:cNvSpPr txBox="true"/>
          <p:nvPr/>
        </p:nvSpPr>
        <p:spPr>
          <a:xfrm rot="0">
            <a:off x="1606399" y="8623937"/>
            <a:ext cx="6149907" cy="1474747"/>
          </a:xfrm>
          <a:prstGeom prst="rect">
            <a:avLst/>
          </a:prstGeom>
        </p:spPr>
        <p:txBody>
          <a:bodyPr anchor="t" rtlCol="false" tIns="0" lIns="0" bIns="0" rIns="0">
            <a:spAutoFit/>
          </a:bodyPr>
          <a:lstStyle/>
          <a:p>
            <a:pPr algn="ctr">
              <a:lnSpc>
                <a:spcPts val="2970"/>
              </a:lnSpc>
            </a:pPr>
            <a:r>
              <a:rPr lang="en-US" sz="2121">
                <a:solidFill>
                  <a:srgbClr val="FFFFFF"/>
                </a:solidFill>
                <a:latin typeface="Helios"/>
                <a:ea typeface="Helios"/>
                <a:cs typeface="Helios"/>
                <a:sym typeface="Helios"/>
              </a:rPr>
              <a:t>Attack traffic often results in significantly higher entropy in network traffic features compared to normal behavior, making entropy-based metrics </a:t>
            </a:r>
          </a:p>
          <a:p>
            <a:pPr algn="ctr">
              <a:lnSpc>
                <a:spcPts val="2970"/>
              </a:lnSpc>
              <a:spcBef>
                <a:spcPct val="0"/>
              </a:spcBef>
            </a:pPr>
            <a:r>
              <a:rPr lang="en-US" sz="2121">
                <a:solidFill>
                  <a:srgbClr val="FFFFFF"/>
                </a:solidFill>
                <a:latin typeface="Helios"/>
                <a:ea typeface="Helios"/>
                <a:cs typeface="Helios"/>
                <a:sym typeface="Helios"/>
              </a:rPr>
              <a:t>a valuable anomaly detection tool.</a:t>
            </a:r>
          </a:p>
        </p:txBody>
      </p:sp>
      <p:sp>
        <p:nvSpPr>
          <p:cNvPr name="TextBox 30" id="30"/>
          <p:cNvSpPr txBox="true"/>
          <p:nvPr/>
        </p:nvSpPr>
        <p:spPr>
          <a:xfrm rot="0">
            <a:off x="1606399" y="7438536"/>
            <a:ext cx="5991936" cy="592094"/>
          </a:xfrm>
          <a:prstGeom prst="rect">
            <a:avLst/>
          </a:prstGeom>
        </p:spPr>
        <p:txBody>
          <a:bodyPr anchor="t" rtlCol="false" tIns="0" lIns="0" bIns="0" rIns="0">
            <a:spAutoFit/>
          </a:bodyPr>
          <a:lstStyle/>
          <a:p>
            <a:pPr algn="ctr">
              <a:lnSpc>
                <a:spcPts val="2394"/>
              </a:lnSpc>
            </a:pPr>
            <a:r>
              <a:rPr lang="en-US" b="true" sz="1841">
                <a:solidFill>
                  <a:srgbClr val="FFFFFF"/>
                </a:solidFill>
                <a:latin typeface="Helios Bold"/>
                <a:ea typeface="Helios Bold"/>
                <a:cs typeface="Helios Bold"/>
                <a:sym typeface="Helios Bold"/>
              </a:rPr>
              <a:t>Information Theoretic Approaches to Anomaly Detection" – Lee et Xiang (IEEE, 2001)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grpSp>
        <p:nvGrpSpPr>
          <p:cNvPr name="Group 2" id="2"/>
          <p:cNvGrpSpPr/>
          <p:nvPr/>
        </p:nvGrpSpPr>
        <p:grpSpPr>
          <a:xfrm rot="-8100000">
            <a:off x="13106280" y="-1629406"/>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2700000">
            <a:off x="-4765241" y="-4455087"/>
            <a:ext cx="10863149" cy="10863149"/>
            <a:chOff x="0" y="0"/>
            <a:chExt cx="2041549" cy="2041549"/>
          </a:xfrm>
        </p:grpSpPr>
        <p:sp>
          <p:nvSpPr>
            <p:cNvPr name="Freeform 6" id="6"/>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7" id="7"/>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151452" y="6820463"/>
            <a:ext cx="9314471" cy="2575854"/>
          </a:xfrm>
          <a:custGeom>
            <a:avLst/>
            <a:gdLst/>
            <a:ahLst/>
            <a:cxnLst/>
            <a:rect r="r" b="b" t="t" l="l"/>
            <a:pathLst>
              <a:path h="2575854" w="9314471">
                <a:moveTo>
                  <a:pt x="0" y="0"/>
                </a:moveTo>
                <a:lnTo>
                  <a:pt x="9314471" y="0"/>
                </a:lnTo>
                <a:lnTo>
                  <a:pt x="9314471" y="2575853"/>
                </a:lnTo>
                <a:lnTo>
                  <a:pt x="0" y="2575853"/>
                </a:lnTo>
                <a:lnTo>
                  <a:pt x="0" y="0"/>
                </a:lnTo>
                <a:close/>
              </a:path>
            </a:pathLst>
          </a:custGeom>
          <a:blipFill>
            <a:blip r:embed="rId2">
              <a:alphaModFix amt="67000"/>
            </a:blip>
            <a:stretch>
              <a:fillRect l="0" t="0" r="0" b="0"/>
            </a:stretch>
          </a:blipFill>
        </p:spPr>
      </p:sp>
      <p:sp>
        <p:nvSpPr>
          <p:cNvPr name="TextBox 9" id="9"/>
          <p:cNvSpPr txBox="true"/>
          <p:nvPr/>
        </p:nvSpPr>
        <p:spPr>
          <a:xfrm rot="0">
            <a:off x="666333" y="563393"/>
            <a:ext cx="12710511" cy="1664050"/>
          </a:xfrm>
          <a:prstGeom prst="rect">
            <a:avLst/>
          </a:prstGeom>
        </p:spPr>
        <p:txBody>
          <a:bodyPr anchor="t" rtlCol="false" tIns="0" lIns="0" bIns="0" rIns="0">
            <a:spAutoFit/>
          </a:bodyPr>
          <a:lstStyle/>
          <a:p>
            <a:pPr algn="l">
              <a:lnSpc>
                <a:spcPts val="6468"/>
              </a:lnSpc>
            </a:pPr>
            <a:r>
              <a:rPr lang="en-US" sz="5934" b="true">
                <a:solidFill>
                  <a:srgbClr val="16599D"/>
                </a:solidFill>
                <a:latin typeface="HK Grotesk Bold"/>
                <a:ea typeface="HK Grotesk Bold"/>
                <a:cs typeface="HK Grotesk Bold"/>
                <a:sym typeface="HK Grotesk Bold"/>
              </a:rPr>
              <a:t>Détection d’attaques par l’approche entropique :</a:t>
            </a:r>
          </a:p>
        </p:txBody>
      </p:sp>
      <p:grpSp>
        <p:nvGrpSpPr>
          <p:cNvPr name="Group 10" id="10"/>
          <p:cNvGrpSpPr/>
          <p:nvPr/>
        </p:nvGrpSpPr>
        <p:grpSpPr>
          <a:xfrm rot="0">
            <a:off x="321587" y="2646543"/>
            <a:ext cx="15911966" cy="3488120"/>
            <a:chOff x="0" y="0"/>
            <a:chExt cx="4190806" cy="918682"/>
          </a:xfrm>
        </p:grpSpPr>
        <p:sp>
          <p:nvSpPr>
            <p:cNvPr name="Freeform 11" id="11"/>
            <p:cNvSpPr/>
            <p:nvPr/>
          </p:nvSpPr>
          <p:spPr>
            <a:xfrm flipH="false" flipV="false" rot="0">
              <a:off x="0" y="0"/>
              <a:ext cx="4190806" cy="918682"/>
            </a:xfrm>
            <a:custGeom>
              <a:avLst/>
              <a:gdLst/>
              <a:ahLst/>
              <a:cxnLst/>
              <a:rect r="r" b="b" t="t" l="l"/>
              <a:pathLst>
                <a:path h="918682" w="4190806">
                  <a:moveTo>
                    <a:pt x="20922" y="0"/>
                  </a:moveTo>
                  <a:lnTo>
                    <a:pt x="4169884" y="0"/>
                  </a:lnTo>
                  <a:cubicBezTo>
                    <a:pt x="4181439" y="0"/>
                    <a:pt x="4190806" y="9367"/>
                    <a:pt x="4190806" y="20922"/>
                  </a:cubicBezTo>
                  <a:lnTo>
                    <a:pt x="4190806" y="897760"/>
                  </a:lnTo>
                  <a:cubicBezTo>
                    <a:pt x="4190806" y="909315"/>
                    <a:pt x="4181439" y="918682"/>
                    <a:pt x="4169884" y="918682"/>
                  </a:cubicBezTo>
                  <a:lnTo>
                    <a:pt x="20922" y="918682"/>
                  </a:lnTo>
                  <a:cubicBezTo>
                    <a:pt x="9367" y="918682"/>
                    <a:pt x="0" y="909315"/>
                    <a:pt x="0" y="897760"/>
                  </a:cubicBezTo>
                  <a:lnTo>
                    <a:pt x="0" y="20922"/>
                  </a:lnTo>
                  <a:cubicBezTo>
                    <a:pt x="0" y="9367"/>
                    <a:pt x="9367" y="0"/>
                    <a:pt x="20922" y="0"/>
                  </a:cubicBezTo>
                  <a:close/>
                </a:path>
              </a:pathLst>
            </a:custGeom>
            <a:solidFill>
              <a:srgbClr val="0F4984"/>
            </a:solidFill>
          </p:spPr>
        </p:sp>
        <p:sp>
          <p:nvSpPr>
            <p:cNvPr name="TextBox 12" id="12"/>
            <p:cNvSpPr txBox="true"/>
            <p:nvPr/>
          </p:nvSpPr>
          <p:spPr>
            <a:xfrm>
              <a:off x="0" y="-38100"/>
              <a:ext cx="4190806" cy="956782"/>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666333" y="2916887"/>
            <a:ext cx="5930068" cy="575311"/>
          </a:xfrm>
          <a:prstGeom prst="rect">
            <a:avLst/>
          </a:prstGeom>
        </p:spPr>
        <p:txBody>
          <a:bodyPr anchor="t" rtlCol="false" tIns="0" lIns="0" bIns="0" rIns="0">
            <a:spAutoFit/>
          </a:bodyPr>
          <a:lstStyle/>
          <a:p>
            <a:pPr algn="l">
              <a:lnSpc>
                <a:spcPts val="4619"/>
              </a:lnSpc>
            </a:pPr>
            <a:r>
              <a:rPr lang="en-US" sz="3499" b="true">
                <a:solidFill>
                  <a:srgbClr val="FFFFFF"/>
                </a:solidFill>
                <a:latin typeface="HK Grotesk Bold"/>
                <a:ea typeface="HK Grotesk Bold"/>
                <a:cs typeface="HK Grotesk Bold"/>
                <a:sym typeface="HK Grotesk Bold"/>
              </a:rPr>
              <a:t> </a:t>
            </a:r>
            <a:r>
              <a:rPr lang="en-US" sz="3499" b="true">
                <a:solidFill>
                  <a:srgbClr val="FFFFFF"/>
                </a:solidFill>
                <a:latin typeface="HK Grotesk Bold"/>
                <a:ea typeface="HK Grotesk Bold"/>
                <a:cs typeface="HK Grotesk Bold"/>
                <a:sym typeface="HK Grotesk Bold"/>
              </a:rPr>
              <a:t>D</a:t>
            </a:r>
            <a:r>
              <a:rPr lang="en-US" sz="3499" b="true">
                <a:solidFill>
                  <a:srgbClr val="FFFFFF"/>
                </a:solidFill>
                <a:latin typeface="HK Grotesk Bold"/>
                <a:ea typeface="HK Grotesk Bold"/>
                <a:cs typeface="HK Grotesk Bold"/>
                <a:sym typeface="HK Grotesk Bold"/>
              </a:rPr>
              <a:t>éfinition de l'entropie :</a:t>
            </a:r>
          </a:p>
        </p:txBody>
      </p:sp>
      <p:sp>
        <p:nvSpPr>
          <p:cNvPr name="TextBox 14" id="14"/>
          <p:cNvSpPr txBox="true"/>
          <p:nvPr/>
        </p:nvSpPr>
        <p:spPr>
          <a:xfrm rot="0">
            <a:off x="785081" y="3613169"/>
            <a:ext cx="14573107" cy="2446021"/>
          </a:xfrm>
          <a:prstGeom prst="rect">
            <a:avLst/>
          </a:prstGeom>
        </p:spPr>
        <p:txBody>
          <a:bodyPr anchor="t" rtlCol="false" tIns="0" lIns="0" bIns="0" rIns="0">
            <a:spAutoFit/>
          </a:bodyPr>
          <a:lstStyle/>
          <a:p>
            <a:pPr algn="l">
              <a:lnSpc>
                <a:spcPts val="4049"/>
              </a:lnSpc>
            </a:pPr>
            <a:r>
              <a:rPr lang="en-US" sz="2699">
                <a:solidFill>
                  <a:srgbClr val="FFFFFF"/>
                </a:solidFill>
                <a:latin typeface="HK Grotesk Light"/>
                <a:ea typeface="HK Grotesk Light"/>
                <a:cs typeface="HK Grotesk Light"/>
                <a:sym typeface="HK Grotesk Light"/>
              </a:rPr>
              <a:t>une mesure de l’incertitude ou de la quantité moyenne d’information produite par une source de message.</a:t>
            </a:r>
          </a:p>
          <a:p>
            <a:pPr algn="l">
              <a:lnSpc>
                <a:spcPts val="4049"/>
              </a:lnSpc>
            </a:pPr>
            <a:r>
              <a:rPr lang="en-US" sz="2699">
                <a:solidFill>
                  <a:srgbClr val="FFFFFF"/>
                </a:solidFill>
                <a:latin typeface="HK Grotesk Light"/>
                <a:ea typeface="HK Grotesk Light"/>
                <a:cs typeface="HK Grotesk Light"/>
                <a:sym typeface="HK Grotesk Light"/>
              </a:rPr>
              <a:t>Formellement, si une source produit des symboles ( x1, x2, ..., xn ) avec des probabilités respectives ( p1, p2, ..., pn ), alors l’entropie H est définie par :</a:t>
            </a:r>
          </a:p>
          <a:p>
            <a:pPr algn="l">
              <a:lnSpc>
                <a:spcPts val="3599"/>
              </a:lnSpc>
            </a:pPr>
          </a:p>
        </p:txBody>
      </p:sp>
      <p:grpSp>
        <p:nvGrpSpPr>
          <p:cNvPr name="Group 15" id="15"/>
          <p:cNvGrpSpPr/>
          <p:nvPr/>
        </p:nvGrpSpPr>
        <p:grpSpPr>
          <a:xfrm rot="0">
            <a:off x="11222423" y="6343716"/>
            <a:ext cx="7656532" cy="1874123"/>
            <a:chOff x="0" y="0"/>
            <a:chExt cx="2016535" cy="493596"/>
          </a:xfrm>
        </p:grpSpPr>
        <p:sp>
          <p:nvSpPr>
            <p:cNvPr name="Freeform 16" id="16"/>
            <p:cNvSpPr/>
            <p:nvPr/>
          </p:nvSpPr>
          <p:spPr>
            <a:xfrm flipH="false" flipV="false" rot="0">
              <a:off x="0" y="0"/>
              <a:ext cx="2016535" cy="493596"/>
            </a:xfrm>
            <a:custGeom>
              <a:avLst/>
              <a:gdLst/>
              <a:ahLst/>
              <a:cxnLst/>
              <a:rect r="r" b="b" t="t" l="l"/>
              <a:pathLst>
                <a:path h="493596" w="2016535">
                  <a:moveTo>
                    <a:pt x="56625" y="0"/>
                  </a:moveTo>
                  <a:lnTo>
                    <a:pt x="1959911" y="0"/>
                  </a:lnTo>
                  <a:cubicBezTo>
                    <a:pt x="1974928" y="0"/>
                    <a:pt x="1989331" y="5966"/>
                    <a:pt x="1999950" y="16585"/>
                  </a:cubicBezTo>
                  <a:cubicBezTo>
                    <a:pt x="2010570" y="27204"/>
                    <a:pt x="2016535" y="41607"/>
                    <a:pt x="2016535" y="56625"/>
                  </a:cubicBezTo>
                  <a:lnTo>
                    <a:pt x="2016535" y="436972"/>
                  </a:lnTo>
                  <a:cubicBezTo>
                    <a:pt x="2016535" y="468244"/>
                    <a:pt x="1991183" y="493596"/>
                    <a:pt x="1959911" y="493596"/>
                  </a:cubicBezTo>
                  <a:lnTo>
                    <a:pt x="56625" y="493596"/>
                  </a:lnTo>
                  <a:cubicBezTo>
                    <a:pt x="41607" y="493596"/>
                    <a:pt x="27204" y="487630"/>
                    <a:pt x="16585" y="477011"/>
                  </a:cubicBezTo>
                  <a:cubicBezTo>
                    <a:pt x="5966" y="466392"/>
                    <a:pt x="0" y="451989"/>
                    <a:pt x="0" y="436972"/>
                  </a:cubicBezTo>
                  <a:lnTo>
                    <a:pt x="0" y="56625"/>
                  </a:lnTo>
                  <a:cubicBezTo>
                    <a:pt x="0" y="25352"/>
                    <a:pt x="25352" y="0"/>
                    <a:pt x="56625" y="0"/>
                  </a:cubicBezTo>
                  <a:close/>
                </a:path>
              </a:pathLst>
            </a:custGeom>
            <a:solidFill>
              <a:srgbClr val="16599D"/>
            </a:solidFill>
          </p:spPr>
        </p:sp>
        <p:sp>
          <p:nvSpPr>
            <p:cNvPr name="TextBox 17" id="17"/>
            <p:cNvSpPr txBox="true"/>
            <p:nvPr/>
          </p:nvSpPr>
          <p:spPr>
            <a:xfrm>
              <a:off x="0" y="-38100"/>
              <a:ext cx="2016535" cy="531696"/>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1222423" y="7829159"/>
            <a:ext cx="7656532" cy="4343724"/>
            <a:chOff x="0" y="0"/>
            <a:chExt cx="2016535" cy="1144026"/>
          </a:xfrm>
        </p:grpSpPr>
        <p:sp>
          <p:nvSpPr>
            <p:cNvPr name="Freeform 19" id="19"/>
            <p:cNvSpPr/>
            <p:nvPr/>
          </p:nvSpPr>
          <p:spPr>
            <a:xfrm flipH="false" flipV="false" rot="0">
              <a:off x="0" y="0"/>
              <a:ext cx="2016535" cy="1144026"/>
            </a:xfrm>
            <a:custGeom>
              <a:avLst/>
              <a:gdLst/>
              <a:ahLst/>
              <a:cxnLst/>
              <a:rect r="r" b="b" t="t" l="l"/>
              <a:pathLst>
                <a:path h="1144026" w="2016535">
                  <a:moveTo>
                    <a:pt x="0" y="0"/>
                  </a:moveTo>
                  <a:lnTo>
                    <a:pt x="2016535" y="0"/>
                  </a:lnTo>
                  <a:lnTo>
                    <a:pt x="2016535" y="1144026"/>
                  </a:lnTo>
                  <a:lnTo>
                    <a:pt x="0" y="1144026"/>
                  </a:lnTo>
                  <a:close/>
                </a:path>
              </a:pathLst>
            </a:custGeom>
            <a:solidFill>
              <a:srgbClr val="2978C8"/>
            </a:solidFill>
          </p:spPr>
        </p:sp>
        <p:sp>
          <p:nvSpPr>
            <p:cNvPr name="TextBox 20" id="20"/>
            <p:cNvSpPr txBox="true"/>
            <p:nvPr/>
          </p:nvSpPr>
          <p:spPr>
            <a:xfrm>
              <a:off x="0" y="-38100"/>
              <a:ext cx="2016535" cy="1182126"/>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true" rot="0">
            <a:off x="12169768" y="7596209"/>
            <a:ext cx="584287" cy="383505"/>
          </a:xfrm>
          <a:custGeom>
            <a:avLst/>
            <a:gdLst/>
            <a:ahLst/>
            <a:cxnLst/>
            <a:rect r="r" b="b" t="t" l="l"/>
            <a:pathLst>
              <a:path h="383505" w="584287">
                <a:moveTo>
                  <a:pt x="0" y="383505"/>
                </a:moveTo>
                <a:lnTo>
                  <a:pt x="584287" y="383505"/>
                </a:lnTo>
                <a:lnTo>
                  <a:pt x="584287" y="0"/>
                </a:lnTo>
                <a:lnTo>
                  <a:pt x="0" y="0"/>
                </a:lnTo>
                <a:lnTo>
                  <a:pt x="0" y="38350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2" id="22"/>
          <p:cNvSpPr txBox="true"/>
          <p:nvPr/>
        </p:nvSpPr>
        <p:spPr>
          <a:xfrm rot="0">
            <a:off x="12169768" y="6799284"/>
            <a:ext cx="5213370" cy="492125"/>
          </a:xfrm>
          <a:prstGeom prst="rect">
            <a:avLst/>
          </a:prstGeom>
        </p:spPr>
        <p:txBody>
          <a:bodyPr anchor="t" rtlCol="false" tIns="0" lIns="0" bIns="0" rIns="0">
            <a:spAutoFit/>
          </a:bodyPr>
          <a:lstStyle/>
          <a:p>
            <a:pPr algn="ctr">
              <a:lnSpc>
                <a:spcPts val="3899"/>
              </a:lnSpc>
            </a:pPr>
            <a:r>
              <a:rPr lang="en-US" b="true" sz="2999">
                <a:solidFill>
                  <a:srgbClr val="FFFFFF"/>
                </a:solidFill>
                <a:latin typeface="Helios Bold"/>
                <a:ea typeface="Helios Bold"/>
                <a:cs typeface="Helios Bold"/>
                <a:sym typeface="Helios Bold"/>
              </a:rPr>
              <a:t>Propriétés :</a:t>
            </a:r>
          </a:p>
        </p:txBody>
      </p:sp>
      <p:sp>
        <p:nvSpPr>
          <p:cNvPr name="TextBox 23" id="23"/>
          <p:cNvSpPr txBox="true"/>
          <p:nvPr/>
        </p:nvSpPr>
        <p:spPr>
          <a:xfrm rot="0">
            <a:off x="11773250" y="8265464"/>
            <a:ext cx="5918425" cy="737235"/>
          </a:xfrm>
          <a:prstGeom prst="rect">
            <a:avLst/>
          </a:prstGeom>
        </p:spPr>
        <p:txBody>
          <a:bodyPr anchor="t" rtlCol="false" tIns="0" lIns="0" bIns="0" rIns="0">
            <a:spAutoFit/>
          </a:bodyPr>
          <a:lstStyle/>
          <a:p>
            <a:pPr algn="just" marL="453393" indent="-226697" lvl="1">
              <a:lnSpc>
                <a:spcPts val="2940"/>
              </a:lnSpc>
              <a:buFont typeface="Arial"/>
              <a:buChar char="•"/>
            </a:pPr>
            <a:r>
              <a:rPr lang="en-US" sz="2100">
                <a:solidFill>
                  <a:srgbClr val="FFFFFF"/>
                </a:solidFill>
                <a:latin typeface="Helios"/>
                <a:ea typeface="Helios"/>
                <a:cs typeface="Helios"/>
                <a:sym typeface="Helios"/>
              </a:rPr>
              <a:t>Plus l’entropie est élevée, plus l’information est imprévisible.</a:t>
            </a:r>
          </a:p>
        </p:txBody>
      </p:sp>
      <p:sp>
        <p:nvSpPr>
          <p:cNvPr name="TextBox 24" id="24"/>
          <p:cNvSpPr txBox="true"/>
          <p:nvPr/>
        </p:nvSpPr>
        <p:spPr>
          <a:xfrm rot="0">
            <a:off x="11817240" y="9259872"/>
            <a:ext cx="5918425" cy="656589"/>
          </a:xfrm>
          <a:prstGeom prst="rect">
            <a:avLst/>
          </a:prstGeom>
        </p:spPr>
        <p:txBody>
          <a:bodyPr anchor="t" rtlCol="false" tIns="0" lIns="0" bIns="0" rIns="0">
            <a:spAutoFit/>
          </a:bodyPr>
          <a:lstStyle/>
          <a:p>
            <a:pPr algn="just" marL="410214" indent="-205107" lvl="1">
              <a:lnSpc>
                <a:spcPts val="2660"/>
              </a:lnSpc>
              <a:buFont typeface="Arial"/>
              <a:buChar char="•"/>
            </a:pPr>
            <a:r>
              <a:rPr lang="en-US" sz="1900">
                <a:solidFill>
                  <a:srgbClr val="FFFFFF"/>
                </a:solidFill>
                <a:latin typeface="Helios"/>
                <a:ea typeface="Helios"/>
                <a:cs typeface="Helios"/>
                <a:sym typeface="Helios"/>
              </a:rPr>
              <a:t>Si tous les symboles sont équiprobables, l’entropie est maximale.</a:t>
            </a:r>
          </a:p>
        </p:txBody>
      </p:sp>
      <p:sp>
        <p:nvSpPr>
          <p:cNvPr name="Freeform 25" id="25"/>
          <p:cNvSpPr/>
          <p:nvPr/>
        </p:nvSpPr>
        <p:spPr>
          <a:xfrm flipH="false" flipV="false" rot="0">
            <a:off x="14776453" y="1770162"/>
            <a:ext cx="1836820" cy="1843734"/>
          </a:xfrm>
          <a:custGeom>
            <a:avLst/>
            <a:gdLst/>
            <a:ahLst/>
            <a:cxnLst/>
            <a:rect r="r" b="b" t="t" l="l"/>
            <a:pathLst>
              <a:path h="1843734" w="1836820">
                <a:moveTo>
                  <a:pt x="0" y="0"/>
                </a:moveTo>
                <a:lnTo>
                  <a:pt x="1836820" y="0"/>
                </a:lnTo>
                <a:lnTo>
                  <a:pt x="1836820" y="1843734"/>
                </a:lnTo>
                <a:lnTo>
                  <a:pt x="0" y="1843734"/>
                </a:lnTo>
                <a:lnTo>
                  <a:pt x="0" y="0"/>
                </a:lnTo>
                <a:close/>
              </a:path>
            </a:pathLst>
          </a:custGeom>
          <a:blipFill>
            <a:blip r:embed="rId5">
              <a:alphaModFix amt="40000"/>
            </a:blip>
            <a:stretch>
              <a:fillRect l="0" t="0" r="0" b="0"/>
            </a:stretch>
          </a:blipFill>
        </p:spPr>
      </p:sp>
      <p:grpSp>
        <p:nvGrpSpPr>
          <p:cNvPr name="Group 26" id="26"/>
          <p:cNvGrpSpPr/>
          <p:nvPr/>
        </p:nvGrpSpPr>
        <p:grpSpPr>
          <a:xfrm rot="0">
            <a:off x="14894694" y="1891860"/>
            <a:ext cx="1600337" cy="1600337"/>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9" id="29"/>
          <p:cNvGrpSpPr/>
          <p:nvPr/>
        </p:nvGrpSpPr>
        <p:grpSpPr>
          <a:xfrm rot="0">
            <a:off x="14965849" y="1963015"/>
            <a:ext cx="1458028" cy="1458028"/>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978C8"/>
            </a:solidFill>
          </p:spPr>
        </p:sp>
        <p:sp>
          <p:nvSpPr>
            <p:cNvPr name="TextBox 31" id="3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32" id="32"/>
          <p:cNvGrpSpPr/>
          <p:nvPr/>
        </p:nvGrpSpPr>
        <p:grpSpPr>
          <a:xfrm rot="0">
            <a:off x="15057660" y="2054826"/>
            <a:ext cx="1274405" cy="1274405"/>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6599D"/>
            </a:solidFill>
          </p:spPr>
        </p:sp>
        <p:sp>
          <p:nvSpPr>
            <p:cNvPr name="TextBox 34" id="3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35" id="35"/>
          <p:cNvSpPr/>
          <p:nvPr/>
        </p:nvSpPr>
        <p:spPr>
          <a:xfrm flipH="false" flipV="false" rot="0">
            <a:off x="15358188" y="2347204"/>
            <a:ext cx="673348" cy="689649"/>
          </a:xfrm>
          <a:custGeom>
            <a:avLst/>
            <a:gdLst/>
            <a:ahLst/>
            <a:cxnLst/>
            <a:rect r="r" b="b" t="t" l="l"/>
            <a:pathLst>
              <a:path h="689649" w="673348">
                <a:moveTo>
                  <a:pt x="0" y="0"/>
                </a:moveTo>
                <a:lnTo>
                  <a:pt x="673349" y="0"/>
                </a:lnTo>
                <a:lnTo>
                  <a:pt x="673349" y="689649"/>
                </a:lnTo>
                <a:lnTo>
                  <a:pt x="0" y="68964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grpSp>
        <p:nvGrpSpPr>
          <p:cNvPr name="Group 2" id="2"/>
          <p:cNvGrpSpPr/>
          <p:nvPr/>
        </p:nvGrpSpPr>
        <p:grpSpPr>
          <a:xfrm rot="-2700000">
            <a:off x="-3985629" y="-3505764"/>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1765"/>
              </a:srgbClr>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8100000">
            <a:off x="13106280" y="-1629406"/>
            <a:ext cx="10863149" cy="10863149"/>
            <a:chOff x="0" y="0"/>
            <a:chExt cx="2041549" cy="2041549"/>
          </a:xfrm>
        </p:grpSpPr>
        <p:sp>
          <p:nvSpPr>
            <p:cNvPr name="Freeform 6" id="6"/>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8824"/>
              </a:srgbClr>
            </a:solidFill>
          </p:spPr>
        </p:sp>
        <p:sp>
          <p:nvSpPr>
            <p:cNvPr name="TextBox 7" id="7"/>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0" y="2633626"/>
            <a:ext cx="18483722" cy="7653374"/>
          </a:xfrm>
          <a:custGeom>
            <a:avLst/>
            <a:gdLst/>
            <a:ahLst/>
            <a:cxnLst/>
            <a:rect r="r" b="b" t="t" l="l"/>
            <a:pathLst>
              <a:path h="7653374" w="18483722">
                <a:moveTo>
                  <a:pt x="0" y="0"/>
                </a:moveTo>
                <a:lnTo>
                  <a:pt x="18483722" y="0"/>
                </a:lnTo>
                <a:lnTo>
                  <a:pt x="18483722" y="7653374"/>
                </a:lnTo>
                <a:lnTo>
                  <a:pt x="0" y="7653374"/>
                </a:lnTo>
                <a:lnTo>
                  <a:pt x="0" y="0"/>
                </a:lnTo>
                <a:close/>
              </a:path>
            </a:pathLst>
          </a:custGeom>
          <a:blipFill>
            <a:blip r:embed="rId2">
              <a:alphaModFix amt="40000"/>
            </a:blip>
            <a:stretch>
              <a:fillRect l="-1058" t="-6505" r="0" b="-7901"/>
            </a:stretch>
          </a:blipFill>
        </p:spPr>
      </p:sp>
      <p:sp>
        <p:nvSpPr>
          <p:cNvPr name="Freeform 9" id="9"/>
          <p:cNvSpPr/>
          <p:nvPr/>
        </p:nvSpPr>
        <p:spPr>
          <a:xfrm flipH="false" flipV="false" rot="0">
            <a:off x="3819305" y="5990184"/>
            <a:ext cx="11023902" cy="1125517"/>
          </a:xfrm>
          <a:custGeom>
            <a:avLst/>
            <a:gdLst/>
            <a:ahLst/>
            <a:cxnLst/>
            <a:rect r="r" b="b" t="t" l="l"/>
            <a:pathLst>
              <a:path h="1125517" w="11023902">
                <a:moveTo>
                  <a:pt x="0" y="0"/>
                </a:moveTo>
                <a:lnTo>
                  <a:pt x="11023902" y="0"/>
                </a:lnTo>
                <a:lnTo>
                  <a:pt x="11023902" y="1125517"/>
                </a:lnTo>
                <a:lnTo>
                  <a:pt x="0" y="1125517"/>
                </a:lnTo>
                <a:lnTo>
                  <a:pt x="0" y="0"/>
                </a:lnTo>
                <a:close/>
              </a:path>
            </a:pathLst>
          </a:custGeom>
          <a:blipFill>
            <a:blip r:embed="rId3">
              <a:alphaModFix amt="63000"/>
            </a:blip>
            <a:stretch>
              <a:fillRect l="0" t="0" r="0" b="0"/>
            </a:stretch>
          </a:blipFill>
        </p:spPr>
      </p:sp>
      <p:sp>
        <p:nvSpPr>
          <p:cNvPr name="TextBox 10" id="10"/>
          <p:cNvSpPr txBox="true"/>
          <p:nvPr/>
        </p:nvSpPr>
        <p:spPr>
          <a:xfrm rot="0">
            <a:off x="0" y="868754"/>
            <a:ext cx="12710511" cy="84490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Application de l'approche :</a:t>
            </a:r>
          </a:p>
        </p:txBody>
      </p:sp>
      <p:sp>
        <p:nvSpPr>
          <p:cNvPr name="TextBox 11" id="11"/>
          <p:cNvSpPr txBox="true"/>
          <p:nvPr/>
        </p:nvSpPr>
        <p:spPr>
          <a:xfrm rot="0">
            <a:off x="1445945" y="3725382"/>
            <a:ext cx="11517854" cy="575311"/>
          </a:xfrm>
          <a:prstGeom prst="rect">
            <a:avLst/>
          </a:prstGeom>
        </p:spPr>
        <p:txBody>
          <a:bodyPr anchor="t" rtlCol="false" tIns="0" lIns="0" bIns="0" rIns="0">
            <a:spAutoFit/>
          </a:bodyPr>
          <a:lstStyle/>
          <a:p>
            <a:pPr algn="l" marL="755642" indent="-377821" lvl="1">
              <a:lnSpc>
                <a:spcPts val="4619"/>
              </a:lnSpc>
              <a:buFont typeface="Arial"/>
              <a:buChar char="•"/>
            </a:pPr>
            <a:r>
              <a:rPr lang="en-US" b="true" sz="3499">
                <a:solidFill>
                  <a:srgbClr val="596A76"/>
                </a:solidFill>
                <a:latin typeface="HK Grotesk Bold"/>
                <a:ea typeface="HK Grotesk Bold"/>
                <a:cs typeface="HK Grotesk Bold"/>
                <a:sym typeface="HK Grotesk Bold"/>
              </a:rPr>
              <a:t>Étape 1 : Calcul d’entropie avec fenêtre glissante :</a:t>
            </a:r>
          </a:p>
        </p:txBody>
      </p:sp>
      <p:sp>
        <p:nvSpPr>
          <p:cNvPr name="TextBox 12" id="12"/>
          <p:cNvSpPr txBox="true"/>
          <p:nvPr/>
        </p:nvSpPr>
        <p:spPr>
          <a:xfrm rot="0">
            <a:off x="1094029" y="1849611"/>
            <a:ext cx="16066643" cy="982981"/>
          </a:xfrm>
          <a:prstGeom prst="rect">
            <a:avLst/>
          </a:prstGeom>
        </p:spPr>
        <p:txBody>
          <a:bodyPr anchor="t" rtlCol="false" tIns="0" lIns="0" bIns="0" rIns="0">
            <a:spAutoFit/>
          </a:bodyPr>
          <a:lstStyle/>
          <a:p>
            <a:pPr algn="l">
              <a:lnSpc>
                <a:spcPts val="4049"/>
              </a:lnSpc>
            </a:pPr>
            <a:r>
              <a:rPr lang="en-US" b="true" sz="2699">
                <a:solidFill>
                  <a:srgbClr val="596A76"/>
                </a:solidFill>
                <a:latin typeface="HK Grotesk Bold"/>
                <a:ea typeface="HK Grotesk Bold"/>
                <a:cs typeface="HK Grotesk Bold"/>
                <a:sym typeface="HK Grotesk Bold"/>
              </a:rPr>
              <a:t>L’idée est qu’un comportement normal (BENIGN) présente une entropie stable, alors qu’une attaque provoque une rupture de cette stabilité.</a:t>
            </a:r>
          </a:p>
        </p:txBody>
      </p:sp>
      <p:sp>
        <p:nvSpPr>
          <p:cNvPr name="TextBox 13" id="13"/>
          <p:cNvSpPr txBox="true"/>
          <p:nvPr/>
        </p:nvSpPr>
        <p:spPr>
          <a:xfrm rot="0">
            <a:off x="2179897" y="4434042"/>
            <a:ext cx="13037821" cy="982981"/>
          </a:xfrm>
          <a:prstGeom prst="rect">
            <a:avLst/>
          </a:prstGeom>
        </p:spPr>
        <p:txBody>
          <a:bodyPr anchor="t" rtlCol="false" tIns="0" lIns="0" bIns="0" rIns="0">
            <a:spAutoFit/>
          </a:bodyPr>
          <a:lstStyle/>
          <a:p>
            <a:pPr algn="l">
              <a:lnSpc>
                <a:spcPts val="4049"/>
              </a:lnSpc>
            </a:pPr>
            <a:r>
              <a:rPr lang="en-US" sz="2699">
                <a:solidFill>
                  <a:srgbClr val="596A76"/>
                </a:solidFill>
                <a:latin typeface="HK Grotesk"/>
                <a:ea typeface="HK Grotesk"/>
                <a:cs typeface="HK Grotesk"/>
                <a:sym typeface="HK Grotesk"/>
              </a:rPr>
              <a:t>On choisit une taille de fenêtre W, par exemple (20)</a:t>
            </a:r>
          </a:p>
          <a:p>
            <a:pPr algn="l">
              <a:lnSpc>
                <a:spcPts val="4049"/>
              </a:lnSpc>
            </a:pPr>
            <a:r>
              <a:rPr lang="en-US" sz="2699">
                <a:solidFill>
                  <a:srgbClr val="596A76"/>
                </a:solidFill>
                <a:latin typeface="HK Grotesk"/>
                <a:ea typeface="HK Grotesk"/>
                <a:cs typeface="HK Grotesk"/>
                <a:sym typeface="HK Grotesk"/>
              </a:rPr>
              <a:t>Pour chaque instant i (ligne du dataset), on regarde les W lignes précédentes :</a:t>
            </a:r>
          </a:p>
        </p:txBody>
      </p:sp>
      <p:sp>
        <p:nvSpPr>
          <p:cNvPr name="TextBox 14" id="14"/>
          <p:cNvSpPr txBox="true"/>
          <p:nvPr/>
        </p:nvSpPr>
        <p:spPr>
          <a:xfrm rot="0">
            <a:off x="2179897" y="7612663"/>
            <a:ext cx="13037821" cy="982981"/>
          </a:xfrm>
          <a:prstGeom prst="rect">
            <a:avLst/>
          </a:prstGeom>
        </p:spPr>
        <p:txBody>
          <a:bodyPr anchor="t" rtlCol="false" tIns="0" lIns="0" bIns="0" rIns="0">
            <a:spAutoFit/>
          </a:bodyPr>
          <a:lstStyle/>
          <a:p>
            <a:pPr algn="l">
              <a:lnSpc>
                <a:spcPts val="4049"/>
              </a:lnSpc>
            </a:pPr>
            <a:r>
              <a:rPr lang="en-US" sz="2699">
                <a:solidFill>
                  <a:srgbClr val="596A76"/>
                </a:solidFill>
                <a:latin typeface="HK Grotesk"/>
                <a:ea typeface="HK Grotesk"/>
                <a:cs typeface="HK Grotesk"/>
                <a:sym typeface="HK Grotesk"/>
              </a:rPr>
              <a:t>Ensuite, pour chaque colonne, on prend les valeurs de chaque colonnes de fenêtre,</a:t>
            </a:r>
          </a:p>
          <a:p>
            <a:pPr algn="l">
              <a:lnSpc>
                <a:spcPts val="4049"/>
              </a:lnSpc>
            </a:pPr>
            <a:r>
              <a:rPr lang="en-US" sz="2699">
                <a:solidFill>
                  <a:srgbClr val="596A76"/>
                </a:solidFill>
                <a:latin typeface="HK Grotesk"/>
                <a:ea typeface="HK Grotesk"/>
                <a:cs typeface="HK Grotesk"/>
                <a:sym typeface="HK Grotesk"/>
              </a:rPr>
              <a:t>et on compte combien de fois chaque valeur apparaît dans la fenêtre.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grpSp>
        <p:nvGrpSpPr>
          <p:cNvPr name="Group 2" id="2"/>
          <p:cNvGrpSpPr/>
          <p:nvPr/>
        </p:nvGrpSpPr>
        <p:grpSpPr>
          <a:xfrm rot="-2700000">
            <a:off x="-3985629" y="-3505764"/>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1765"/>
              </a:srgbClr>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aphicFrame>
        <p:nvGraphicFramePr>
          <p:cNvPr name="Table 5" id="5"/>
          <p:cNvGraphicFramePr>
            <a:graphicFrameLocks noGrp="true"/>
          </p:cNvGraphicFramePr>
          <p:nvPr/>
        </p:nvGraphicFramePr>
        <p:xfrm>
          <a:off x="2667629" y="2714829"/>
          <a:ext cx="12373772" cy="3666392"/>
        </p:xfrm>
        <a:graphic>
          <a:graphicData uri="http://schemas.openxmlformats.org/drawingml/2006/table">
            <a:tbl>
              <a:tblPr/>
              <a:tblGrid>
                <a:gridCol w="4124591"/>
                <a:gridCol w="4124591"/>
                <a:gridCol w="4124591"/>
              </a:tblGrid>
              <a:tr h="835184">
                <a:tc>
                  <a:txBody>
                    <a:bodyPr anchor="t" rtlCol="false"/>
                    <a:lstStyle/>
                    <a:p>
                      <a:pPr algn="ctr">
                        <a:lnSpc>
                          <a:spcPts val="3219"/>
                        </a:lnSpc>
                        <a:defRPr/>
                      </a:pPr>
                      <a:r>
                        <a:rPr lang="en-US" sz="2299" b="true">
                          <a:solidFill>
                            <a:srgbClr val="FFFFFF"/>
                          </a:solidFill>
                          <a:latin typeface="Helios Bold"/>
                          <a:ea typeface="Helios Bold"/>
                          <a:cs typeface="Helios Bold"/>
                          <a:sym typeface="Helios Bold"/>
                        </a:rPr>
                        <a:t>Valeur</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solidFill>
                      <a:srgbClr val="16599D"/>
                    </a:solidFill>
                  </a:tcPr>
                </a:tc>
                <a:tc>
                  <a:txBody>
                    <a:bodyPr anchor="t" rtlCol="false"/>
                    <a:lstStyle/>
                    <a:p>
                      <a:pPr algn="ctr">
                        <a:lnSpc>
                          <a:spcPts val="3220"/>
                        </a:lnSpc>
                        <a:defRPr/>
                      </a:pPr>
                      <a:r>
                        <a:rPr lang="en-US" sz="2300" b="true">
                          <a:solidFill>
                            <a:srgbClr val="FFFFFF"/>
                          </a:solidFill>
                          <a:latin typeface="Helios Bold"/>
                          <a:ea typeface="Helios Bold"/>
                          <a:cs typeface="Helios Bold"/>
                          <a:sym typeface="Helios Bold"/>
                        </a:rPr>
                        <a:t>Fréquence absolue</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solidFill>
                      <a:srgbClr val="2978C8"/>
                    </a:solidFill>
                  </a:tcPr>
                </a:tc>
                <a:tc>
                  <a:txBody>
                    <a:bodyPr anchor="t" rtlCol="false"/>
                    <a:lstStyle/>
                    <a:p>
                      <a:pPr algn="ctr">
                        <a:lnSpc>
                          <a:spcPts val="3220"/>
                        </a:lnSpc>
                        <a:defRPr/>
                      </a:pPr>
                      <a:r>
                        <a:rPr lang="en-US" sz="2300" b="true">
                          <a:solidFill>
                            <a:srgbClr val="FFFFFF"/>
                          </a:solidFill>
                          <a:latin typeface="Helios Bold"/>
                          <a:ea typeface="Helios Bold"/>
                          <a:cs typeface="Helios Bold"/>
                          <a:sym typeface="Helios Bold"/>
                        </a:rPr>
                        <a:t>Probabilité (pᵢ)</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solidFill>
                      <a:srgbClr val="2978C8"/>
                    </a:solidFill>
                  </a:tcPr>
                </a:tc>
              </a:tr>
              <a:tr h="998012">
                <a:tc>
                  <a:txBody>
                    <a:bodyPr anchor="t" rtlCol="false"/>
                    <a:lstStyle/>
                    <a:p>
                      <a:pPr algn="ctr">
                        <a:lnSpc>
                          <a:spcPts val="3219"/>
                        </a:lnSpc>
                        <a:defRPr/>
                      </a:pPr>
                      <a:r>
                        <a:rPr lang="en-US" sz="2299" b="true">
                          <a:solidFill>
                            <a:srgbClr val="FFFFFF"/>
                          </a:solidFill>
                          <a:latin typeface="Helios Bold"/>
                          <a:ea typeface="Helios Bold"/>
                          <a:cs typeface="Helios Bold"/>
                          <a:sym typeface="Helios Bold"/>
                        </a:rPr>
                        <a:t>100.55</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solidFill>
                      <a:srgbClr val="2978C8"/>
                    </a:solidFill>
                  </a:tcPr>
                </a:tc>
                <a:tc>
                  <a:txBody>
                    <a:bodyPr anchor="t" rtlCol="false"/>
                    <a:lstStyle/>
                    <a:p>
                      <a:pPr algn="ctr">
                        <a:lnSpc>
                          <a:spcPts val="3220"/>
                        </a:lnSpc>
                        <a:defRPr/>
                      </a:pPr>
                      <a:r>
                        <a:rPr lang="en-US" sz="2300" b="true">
                          <a:solidFill>
                            <a:srgbClr val="000000"/>
                          </a:solidFill>
                          <a:latin typeface="Helios Bold"/>
                          <a:ea typeface="Helios Bold"/>
                          <a:cs typeface="Helios Bold"/>
                          <a:sym typeface="Helios Bold"/>
                        </a:rPr>
                        <a:t>3</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solidFill>
                      <a:srgbClr val="F4F7FC"/>
                    </a:solidFill>
                  </a:tcPr>
                </a:tc>
                <a:tc>
                  <a:txBody>
                    <a:bodyPr anchor="t" rtlCol="false"/>
                    <a:lstStyle/>
                    <a:p>
                      <a:pPr algn="ctr">
                        <a:lnSpc>
                          <a:spcPts val="3219"/>
                        </a:lnSpc>
                        <a:defRPr/>
                      </a:pPr>
                      <a:r>
                        <a:rPr lang="en-US" sz="2299" b="true">
                          <a:solidFill>
                            <a:srgbClr val="000000"/>
                          </a:solidFill>
                          <a:latin typeface="Helios Bold"/>
                          <a:ea typeface="Helios Bold"/>
                          <a:cs typeface="Helios Bold"/>
                          <a:sym typeface="Helios Bold"/>
                        </a:rPr>
                        <a:t>3/5 = 0.6</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r>
              <a:tr h="998012">
                <a:tc>
                  <a:txBody>
                    <a:bodyPr anchor="t" rtlCol="false"/>
                    <a:lstStyle/>
                    <a:p>
                      <a:pPr algn="ctr">
                        <a:lnSpc>
                          <a:spcPts val="3219"/>
                        </a:lnSpc>
                        <a:defRPr/>
                      </a:pPr>
                      <a:r>
                        <a:rPr lang="en-US" sz="2299" b="true">
                          <a:solidFill>
                            <a:srgbClr val="FFFFFF"/>
                          </a:solidFill>
                          <a:latin typeface="Helios Bold"/>
                          <a:ea typeface="Helios Bold"/>
                          <a:cs typeface="Helios Bold"/>
                          <a:sym typeface="Helios Bold"/>
                        </a:rPr>
                        <a:t>100.56</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solidFill>
                      <a:srgbClr val="2978C8"/>
                    </a:solidFill>
                  </a:tcPr>
                </a:tc>
                <a:tc>
                  <a:txBody>
                    <a:bodyPr anchor="t" rtlCol="false"/>
                    <a:lstStyle/>
                    <a:p>
                      <a:pPr algn="ctr">
                        <a:lnSpc>
                          <a:spcPts val="3219"/>
                        </a:lnSpc>
                        <a:defRPr/>
                      </a:pPr>
                      <a:r>
                        <a:rPr lang="en-US" sz="2299" b="true">
                          <a:solidFill>
                            <a:srgbClr val="000000"/>
                          </a:solidFill>
                          <a:latin typeface="Helios Bold"/>
                          <a:ea typeface="Helios Bold"/>
                          <a:cs typeface="Helios Bold"/>
                          <a:sym typeface="Helios Bold"/>
                        </a:rPr>
                        <a:t>1</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ctr">
                        <a:lnSpc>
                          <a:spcPts val="3219"/>
                        </a:lnSpc>
                        <a:defRPr/>
                      </a:pPr>
                      <a:r>
                        <a:rPr lang="en-US" sz="2299" b="true">
                          <a:solidFill>
                            <a:srgbClr val="000000"/>
                          </a:solidFill>
                          <a:latin typeface="Helios Bold"/>
                          <a:ea typeface="Helios Bold"/>
                          <a:cs typeface="Helios Bold"/>
                          <a:sym typeface="Helios Bold"/>
                        </a:rPr>
                        <a:t>1/5 = 0.2</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r>
              <a:tr h="835184">
                <a:tc>
                  <a:txBody>
                    <a:bodyPr anchor="t" rtlCol="false"/>
                    <a:lstStyle/>
                    <a:p>
                      <a:pPr algn="ctr">
                        <a:lnSpc>
                          <a:spcPts val="3219"/>
                        </a:lnSpc>
                        <a:defRPr/>
                      </a:pPr>
                      <a:r>
                        <a:rPr lang="en-US" sz="2299" b="true">
                          <a:solidFill>
                            <a:srgbClr val="FFFFFF"/>
                          </a:solidFill>
                          <a:latin typeface="Helios Bold"/>
                          <a:ea typeface="Helios Bold"/>
                          <a:cs typeface="Helios Bold"/>
                          <a:sym typeface="Helios Bold"/>
                        </a:rPr>
                        <a:t>102.10</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solidFill>
                      <a:srgbClr val="2978C8"/>
                    </a:solidFill>
                  </a:tcPr>
                </a:tc>
                <a:tc>
                  <a:txBody>
                    <a:bodyPr anchor="t" rtlCol="false"/>
                    <a:lstStyle/>
                    <a:p>
                      <a:pPr algn="ctr">
                        <a:lnSpc>
                          <a:spcPts val="3219"/>
                        </a:lnSpc>
                        <a:defRPr/>
                      </a:pPr>
                      <a:r>
                        <a:rPr lang="en-US" sz="2299" b="true">
                          <a:solidFill>
                            <a:srgbClr val="000000"/>
                          </a:solidFill>
                          <a:latin typeface="Helios Bold"/>
                          <a:ea typeface="Helios Bold"/>
                          <a:cs typeface="Helios Bold"/>
                          <a:sym typeface="Helios Bold"/>
                        </a:rPr>
                        <a:t>1</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ctr">
                        <a:lnSpc>
                          <a:spcPts val="3219"/>
                        </a:lnSpc>
                        <a:defRPr/>
                      </a:pPr>
                      <a:r>
                        <a:rPr lang="en-US" sz="2299" b="true">
                          <a:solidFill>
                            <a:srgbClr val="000000"/>
                          </a:solidFill>
                          <a:latin typeface="Helios Bold"/>
                          <a:ea typeface="Helios Bold"/>
                          <a:cs typeface="Helios Bold"/>
                          <a:sym typeface="Helios Bold"/>
                        </a:rPr>
                        <a:t>1/5 = 0.2</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r>
            </a:tbl>
          </a:graphicData>
        </a:graphic>
      </p:graphicFrame>
      <p:sp>
        <p:nvSpPr>
          <p:cNvPr name="Freeform 6" id="6"/>
          <p:cNvSpPr/>
          <p:nvPr/>
        </p:nvSpPr>
        <p:spPr>
          <a:xfrm flipH="false" flipV="false" rot="0">
            <a:off x="8383658" y="6381221"/>
            <a:ext cx="8871541" cy="4158535"/>
          </a:xfrm>
          <a:custGeom>
            <a:avLst/>
            <a:gdLst/>
            <a:ahLst/>
            <a:cxnLst/>
            <a:rect r="r" b="b" t="t" l="l"/>
            <a:pathLst>
              <a:path h="4158535" w="8871541">
                <a:moveTo>
                  <a:pt x="0" y="0"/>
                </a:moveTo>
                <a:lnTo>
                  <a:pt x="8871541" y="0"/>
                </a:lnTo>
                <a:lnTo>
                  <a:pt x="8871541" y="4158535"/>
                </a:lnTo>
                <a:lnTo>
                  <a:pt x="0" y="4158535"/>
                </a:lnTo>
                <a:lnTo>
                  <a:pt x="0" y="0"/>
                </a:lnTo>
                <a:close/>
              </a:path>
            </a:pathLst>
          </a:custGeom>
          <a:blipFill>
            <a:blip r:embed="rId2">
              <a:alphaModFix amt="40000"/>
            </a:blip>
            <a:stretch>
              <a:fillRect l="0" t="0" r="0" b="0"/>
            </a:stretch>
          </a:blipFill>
        </p:spPr>
      </p:sp>
      <p:sp>
        <p:nvSpPr>
          <p:cNvPr name="Freeform 7" id="7"/>
          <p:cNvSpPr/>
          <p:nvPr/>
        </p:nvSpPr>
        <p:spPr>
          <a:xfrm flipH="false" flipV="false" rot="0">
            <a:off x="8945934" y="6981296"/>
            <a:ext cx="7746988" cy="2418867"/>
          </a:xfrm>
          <a:custGeom>
            <a:avLst/>
            <a:gdLst/>
            <a:ahLst/>
            <a:cxnLst/>
            <a:rect r="r" b="b" t="t" l="l"/>
            <a:pathLst>
              <a:path h="2418867" w="7746988">
                <a:moveTo>
                  <a:pt x="0" y="0"/>
                </a:moveTo>
                <a:lnTo>
                  <a:pt x="7746988" y="0"/>
                </a:lnTo>
                <a:lnTo>
                  <a:pt x="7746988" y="2418868"/>
                </a:lnTo>
                <a:lnTo>
                  <a:pt x="0" y="2418868"/>
                </a:lnTo>
                <a:lnTo>
                  <a:pt x="0" y="0"/>
                </a:lnTo>
                <a:close/>
              </a:path>
            </a:pathLst>
          </a:custGeom>
          <a:blipFill>
            <a:blip r:embed="rId3">
              <a:alphaModFix amt="83000"/>
            </a:blip>
            <a:stretch>
              <a:fillRect l="0" t="0" r="0" b="-6090"/>
            </a:stretch>
          </a:blipFill>
        </p:spPr>
      </p:sp>
      <p:sp>
        <p:nvSpPr>
          <p:cNvPr name="TextBox 8" id="8"/>
          <p:cNvSpPr txBox="true"/>
          <p:nvPr/>
        </p:nvSpPr>
        <p:spPr>
          <a:xfrm rot="0">
            <a:off x="0" y="869752"/>
            <a:ext cx="12710511" cy="84490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Application de l'approche :</a:t>
            </a:r>
          </a:p>
        </p:txBody>
      </p:sp>
      <p:sp>
        <p:nvSpPr>
          <p:cNvPr name="TextBox 9" id="9"/>
          <p:cNvSpPr txBox="true"/>
          <p:nvPr/>
        </p:nvSpPr>
        <p:spPr>
          <a:xfrm rot="0">
            <a:off x="1192657" y="1962302"/>
            <a:ext cx="16066643" cy="478156"/>
          </a:xfrm>
          <a:prstGeom prst="rect">
            <a:avLst/>
          </a:prstGeom>
        </p:spPr>
        <p:txBody>
          <a:bodyPr anchor="t" rtlCol="false" tIns="0" lIns="0" bIns="0" rIns="0">
            <a:spAutoFit/>
          </a:bodyPr>
          <a:lstStyle/>
          <a:p>
            <a:pPr algn="l">
              <a:lnSpc>
                <a:spcPts val="4049"/>
              </a:lnSpc>
            </a:pPr>
            <a:r>
              <a:rPr lang="en-US" sz="2699">
                <a:solidFill>
                  <a:srgbClr val="596A76"/>
                </a:solidFill>
                <a:latin typeface="HK Grotesk Light"/>
                <a:ea typeface="HK Grotesk Light"/>
                <a:cs typeface="HK Grotesk Light"/>
                <a:sym typeface="HK Grotesk Light"/>
              </a:rPr>
              <a:t>Disons qu’on travaille avec la colonne Flow Bytes/s, et que la fenêtre contient les valeurs suivantes :</a:t>
            </a:r>
          </a:p>
        </p:txBody>
      </p:sp>
      <p:sp>
        <p:nvSpPr>
          <p:cNvPr name="TextBox 10" id="10"/>
          <p:cNvSpPr txBox="true"/>
          <p:nvPr/>
        </p:nvSpPr>
        <p:spPr>
          <a:xfrm rot="0">
            <a:off x="626279" y="6628871"/>
            <a:ext cx="16066643" cy="478156"/>
          </a:xfrm>
          <a:prstGeom prst="rect">
            <a:avLst/>
          </a:prstGeom>
        </p:spPr>
        <p:txBody>
          <a:bodyPr anchor="t" rtlCol="false" tIns="0" lIns="0" bIns="0" rIns="0">
            <a:spAutoFit/>
          </a:bodyPr>
          <a:lstStyle/>
          <a:p>
            <a:pPr algn="l" marL="582925" indent="-291463" lvl="1">
              <a:lnSpc>
                <a:spcPts val="4049"/>
              </a:lnSpc>
              <a:buFont typeface="Arial"/>
              <a:buChar char="•"/>
            </a:pPr>
            <a:r>
              <a:rPr lang="en-US" b="true" sz="2699">
                <a:solidFill>
                  <a:srgbClr val="596A76"/>
                </a:solidFill>
                <a:latin typeface="HK Grotesk Bold"/>
                <a:ea typeface="HK Grotesk Bold"/>
                <a:cs typeface="HK Grotesk Bold"/>
                <a:sym typeface="HK Grotesk Bold"/>
              </a:rPr>
              <a:t>On applique la formule de Shannon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grpSp>
        <p:nvGrpSpPr>
          <p:cNvPr name="Group 2" id="2"/>
          <p:cNvGrpSpPr/>
          <p:nvPr/>
        </p:nvGrpSpPr>
        <p:grpSpPr>
          <a:xfrm rot="-2700000">
            <a:off x="-3985629" y="-3505764"/>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1765"/>
              </a:srgbClr>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8100000">
            <a:off x="13106280" y="-1629406"/>
            <a:ext cx="10863149" cy="10863149"/>
            <a:chOff x="0" y="0"/>
            <a:chExt cx="2041549" cy="2041549"/>
          </a:xfrm>
        </p:grpSpPr>
        <p:sp>
          <p:nvSpPr>
            <p:cNvPr name="Freeform 6" id="6"/>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8824"/>
              </a:srgbClr>
            </a:solidFill>
          </p:spPr>
        </p:sp>
        <p:sp>
          <p:nvSpPr>
            <p:cNvPr name="TextBox 7" id="7"/>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6232058" y="2927708"/>
            <a:ext cx="6438682" cy="1387561"/>
          </a:xfrm>
          <a:custGeom>
            <a:avLst/>
            <a:gdLst/>
            <a:ahLst/>
            <a:cxnLst/>
            <a:rect r="r" b="b" t="t" l="l"/>
            <a:pathLst>
              <a:path h="1387561" w="6438682">
                <a:moveTo>
                  <a:pt x="0" y="0"/>
                </a:moveTo>
                <a:lnTo>
                  <a:pt x="6438682" y="0"/>
                </a:lnTo>
                <a:lnTo>
                  <a:pt x="6438682" y="1387561"/>
                </a:lnTo>
                <a:lnTo>
                  <a:pt x="0" y="1387561"/>
                </a:lnTo>
                <a:lnTo>
                  <a:pt x="0" y="0"/>
                </a:lnTo>
                <a:close/>
              </a:path>
            </a:pathLst>
          </a:custGeom>
          <a:blipFill>
            <a:blip r:embed="rId2">
              <a:alphaModFix amt="68000"/>
            </a:blip>
            <a:stretch>
              <a:fillRect l="0" t="0" r="0" b="0"/>
            </a:stretch>
          </a:blipFill>
        </p:spPr>
      </p:sp>
      <p:sp>
        <p:nvSpPr>
          <p:cNvPr name="TextBox 9" id="9"/>
          <p:cNvSpPr txBox="true"/>
          <p:nvPr/>
        </p:nvSpPr>
        <p:spPr>
          <a:xfrm rot="0">
            <a:off x="1192657" y="993591"/>
            <a:ext cx="12710511" cy="844900"/>
          </a:xfrm>
          <a:prstGeom prst="rect">
            <a:avLst/>
          </a:prstGeom>
        </p:spPr>
        <p:txBody>
          <a:bodyPr anchor="t" rtlCol="false" tIns="0" lIns="0" bIns="0" rIns="0">
            <a:spAutoFit/>
          </a:bodyPr>
          <a:lstStyle/>
          <a:p>
            <a:pPr algn="l">
              <a:lnSpc>
                <a:spcPts val="6468"/>
              </a:lnSpc>
            </a:pPr>
            <a:r>
              <a:rPr lang="en-US" sz="5934" b="true">
                <a:solidFill>
                  <a:srgbClr val="16599D"/>
                </a:solidFill>
                <a:latin typeface="HK Grotesk Bold"/>
                <a:ea typeface="HK Grotesk Bold"/>
                <a:cs typeface="HK Grotesk Bold"/>
                <a:sym typeface="HK Grotesk Bold"/>
              </a:rPr>
              <a:t>Application de l'approche :</a:t>
            </a:r>
          </a:p>
        </p:txBody>
      </p:sp>
      <p:sp>
        <p:nvSpPr>
          <p:cNvPr name="TextBox 10" id="10"/>
          <p:cNvSpPr txBox="true"/>
          <p:nvPr/>
        </p:nvSpPr>
        <p:spPr>
          <a:xfrm rot="0">
            <a:off x="1192657" y="1962302"/>
            <a:ext cx="16066643" cy="982981"/>
          </a:xfrm>
          <a:prstGeom prst="rect">
            <a:avLst/>
          </a:prstGeom>
        </p:spPr>
        <p:txBody>
          <a:bodyPr anchor="t" rtlCol="false" tIns="0" lIns="0" bIns="0" rIns="0">
            <a:spAutoFit/>
          </a:bodyPr>
          <a:lstStyle/>
          <a:p>
            <a:pPr algn="l">
              <a:lnSpc>
                <a:spcPts val="4049"/>
              </a:lnSpc>
            </a:pPr>
            <a:r>
              <a:rPr lang="en-US" sz="2699">
                <a:solidFill>
                  <a:srgbClr val="596A76"/>
                </a:solidFill>
                <a:latin typeface="HK Grotesk Light"/>
                <a:ea typeface="HK Grotesk Light"/>
                <a:cs typeface="HK Grotesk Light"/>
                <a:sym typeface="HK Grotesk Light"/>
              </a:rPr>
              <a:t>On refais la même chose pour les autres colonnes.</a:t>
            </a:r>
          </a:p>
          <a:p>
            <a:pPr algn="l">
              <a:lnSpc>
                <a:spcPts val="4049"/>
              </a:lnSpc>
            </a:pPr>
            <a:r>
              <a:rPr lang="en-US" sz="2699">
                <a:solidFill>
                  <a:srgbClr val="596A76"/>
                </a:solidFill>
                <a:latin typeface="HK Grotesk Light"/>
                <a:ea typeface="HK Grotesk Light"/>
                <a:cs typeface="HK Grotesk Light"/>
                <a:sym typeface="HK Grotesk Light"/>
              </a:rPr>
              <a:t>Et on calcule la moyenne des entropies :</a:t>
            </a:r>
          </a:p>
        </p:txBody>
      </p:sp>
      <p:sp>
        <p:nvSpPr>
          <p:cNvPr name="TextBox 11" id="11"/>
          <p:cNvSpPr txBox="true"/>
          <p:nvPr/>
        </p:nvSpPr>
        <p:spPr>
          <a:xfrm rot="0">
            <a:off x="1192657" y="4115244"/>
            <a:ext cx="9747911" cy="575311"/>
          </a:xfrm>
          <a:prstGeom prst="rect">
            <a:avLst/>
          </a:prstGeom>
        </p:spPr>
        <p:txBody>
          <a:bodyPr anchor="t" rtlCol="false" tIns="0" lIns="0" bIns="0" rIns="0">
            <a:spAutoFit/>
          </a:bodyPr>
          <a:lstStyle/>
          <a:p>
            <a:pPr algn="l">
              <a:lnSpc>
                <a:spcPts val="4619"/>
              </a:lnSpc>
            </a:pPr>
            <a:r>
              <a:rPr lang="en-US" sz="3499" b="true">
                <a:solidFill>
                  <a:srgbClr val="596A76"/>
                </a:solidFill>
                <a:latin typeface="HK Grotesk Medium"/>
                <a:ea typeface="HK Grotesk Medium"/>
                <a:cs typeface="HK Grotesk Medium"/>
                <a:sym typeface="HK Grotesk Medium"/>
              </a:rPr>
              <a:t>Étape 2: Profil de référence basé sur la médiane</a:t>
            </a:r>
          </a:p>
        </p:txBody>
      </p:sp>
      <p:sp>
        <p:nvSpPr>
          <p:cNvPr name="TextBox 12" id="12"/>
          <p:cNvSpPr txBox="true"/>
          <p:nvPr/>
        </p:nvSpPr>
        <p:spPr>
          <a:xfrm rot="0">
            <a:off x="1192657" y="4814380"/>
            <a:ext cx="16066643" cy="1487806"/>
          </a:xfrm>
          <a:prstGeom prst="rect">
            <a:avLst/>
          </a:prstGeom>
        </p:spPr>
        <p:txBody>
          <a:bodyPr anchor="t" rtlCol="false" tIns="0" lIns="0" bIns="0" rIns="0">
            <a:spAutoFit/>
          </a:bodyPr>
          <a:lstStyle/>
          <a:p>
            <a:pPr algn="l">
              <a:lnSpc>
                <a:spcPts val="4049"/>
              </a:lnSpc>
            </a:pPr>
            <a:r>
              <a:rPr lang="en-US" sz="2699">
                <a:solidFill>
                  <a:srgbClr val="596A76"/>
                </a:solidFill>
                <a:latin typeface="HK Grotesk Light"/>
                <a:ea typeface="HK Grotesk Light"/>
                <a:cs typeface="HK Grotesk Light"/>
                <a:sym typeface="HK Grotesk Light"/>
              </a:rPr>
              <a:t>Après calcul de l’entropie :On regroupe les valeurs d'entropie par label (BENIGN / ATTACK).</a:t>
            </a:r>
          </a:p>
          <a:p>
            <a:pPr algn="l">
              <a:lnSpc>
                <a:spcPts val="4049"/>
              </a:lnSpc>
            </a:pPr>
            <a:r>
              <a:rPr lang="en-US" sz="2699">
                <a:solidFill>
                  <a:srgbClr val="596A76"/>
                </a:solidFill>
                <a:latin typeface="HK Grotesk Light"/>
                <a:ea typeface="HK Grotesk Light"/>
                <a:cs typeface="HK Grotesk Light"/>
                <a:sym typeface="HK Grotesk Light"/>
              </a:rPr>
              <a:t>On calcule la médiane de chaque classe.</a:t>
            </a:r>
          </a:p>
          <a:p>
            <a:pPr algn="l">
              <a:lnSpc>
                <a:spcPts val="4049"/>
              </a:lnSpc>
            </a:pPr>
          </a:p>
        </p:txBody>
      </p:sp>
      <p:grpSp>
        <p:nvGrpSpPr>
          <p:cNvPr name="Group 13" id="13"/>
          <p:cNvGrpSpPr/>
          <p:nvPr/>
        </p:nvGrpSpPr>
        <p:grpSpPr>
          <a:xfrm rot="0">
            <a:off x="5095225" y="6045453"/>
            <a:ext cx="7846782" cy="3817939"/>
            <a:chOff x="0" y="0"/>
            <a:chExt cx="10462376" cy="5090586"/>
          </a:xfrm>
        </p:grpSpPr>
        <p:sp>
          <p:nvSpPr>
            <p:cNvPr name="Freeform 14" id="14"/>
            <p:cNvSpPr/>
            <p:nvPr/>
          </p:nvSpPr>
          <p:spPr>
            <a:xfrm flipH="false" flipV="false" rot="0">
              <a:off x="5653044" y="210421"/>
              <a:ext cx="4447643" cy="2458659"/>
            </a:xfrm>
            <a:custGeom>
              <a:avLst/>
              <a:gdLst/>
              <a:ahLst/>
              <a:cxnLst/>
              <a:rect r="r" b="b" t="t" l="l"/>
              <a:pathLst>
                <a:path h="2458659" w="4447643">
                  <a:moveTo>
                    <a:pt x="0" y="0"/>
                  </a:moveTo>
                  <a:lnTo>
                    <a:pt x="4447643" y="0"/>
                  </a:lnTo>
                  <a:lnTo>
                    <a:pt x="4447643" y="2458659"/>
                  </a:lnTo>
                  <a:lnTo>
                    <a:pt x="0" y="2458659"/>
                  </a:lnTo>
                  <a:lnTo>
                    <a:pt x="0" y="0"/>
                  </a:lnTo>
                  <a:close/>
                </a:path>
              </a:pathLst>
            </a:custGeom>
            <a:blipFill>
              <a:blip r:embed="rId3"/>
              <a:stretch>
                <a:fillRect l="-80324" t="0" r="0" b="-90409"/>
              </a:stretch>
            </a:blipFill>
          </p:spPr>
        </p:sp>
        <p:sp>
          <p:nvSpPr>
            <p:cNvPr name="Freeform 15" id="15"/>
            <p:cNvSpPr/>
            <p:nvPr/>
          </p:nvSpPr>
          <p:spPr>
            <a:xfrm flipH="false" flipV="false" rot="0">
              <a:off x="389865" y="0"/>
              <a:ext cx="3715710" cy="2891284"/>
            </a:xfrm>
            <a:custGeom>
              <a:avLst/>
              <a:gdLst/>
              <a:ahLst/>
              <a:cxnLst/>
              <a:rect r="r" b="b" t="t" l="l"/>
              <a:pathLst>
                <a:path h="2891284" w="3715710">
                  <a:moveTo>
                    <a:pt x="0" y="0"/>
                  </a:moveTo>
                  <a:lnTo>
                    <a:pt x="3715711" y="0"/>
                  </a:lnTo>
                  <a:lnTo>
                    <a:pt x="3715711" y="2891284"/>
                  </a:lnTo>
                  <a:lnTo>
                    <a:pt x="0" y="2891284"/>
                  </a:lnTo>
                  <a:lnTo>
                    <a:pt x="0" y="0"/>
                  </a:lnTo>
                  <a:close/>
                </a:path>
              </a:pathLst>
            </a:custGeom>
            <a:blipFill>
              <a:blip r:embed="rId3"/>
              <a:stretch>
                <a:fillRect l="0" t="0" r="-134396" b="-75834"/>
              </a:stretch>
            </a:blipFill>
          </p:spPr>
        </p:sp>
        <p:sp>
          <p:nvSpPr>
            <p:cNvPr name="Freeform 16" id="16"/>
            <p:cNvSpPr/>
            <p:nvPr/>
          </p:nvSpPr>
          <p:spPr>
            <a:xfrm flipH="false" flipV="false" rot="0">
              <a:off x="0" y="2669080"/>
              <a:ext cx="4105576" cy="2421506"/>
            </a:xfrm>
            <a:custGeom>
              <a:avLst/>
              <a:gdLst/>
              <a:ahLst/>
              <a:cxnLst/>
              <a:rect r="r" b="b" t="t" l="l"/>
              <a:pathLst>
                <a:path h="2421506" w="4105576">
                  <a:moveTo>
                    <a:pt x="0" y="0"/>
                  </a:moveTo>
                  <a:lnTo>
                    <a:pt x="4105576" y="0"/>
                  </a:lnTo>
                  <a:lnTo>
                    <a:pt x="4105576" y="2421506"/>
                  </a:lnTo>
                  <a:lnTo>
                    <a:pt x="0" y="2421506"/>
                  </a:lnTo>
                  <a:lnTo>
                    <a:pt x="0" y="0"/>
                  </a:lnTo>
                  <a:close/>
                </a:path>
              </a:pathLst>
            </a:custGeom>
            <a:blipFill>
              <a:blip r:embed="rId3"/>
              <a:stretch>
                <a:fillRect l="0" t="-136447" r="-138914" b="0"/>
              </a:stretch>
            </a:blipFill>
          </p:spPr>
        </p:sp>
        <p:sp>
          <p:nvSpPr>
            <p:cNvPr name="Freeform 17" id="17"/>
            <p:cNvSpPr/>
            <p:nvPr/>
          </p:nvSpPr>
          <p:spPr>
            <a:xfrm flipH="false" flipV="false" rot="0">
              <a:off x="5488649" y="2773618"/>
              <a:ext cx="4973727" cy="2316968"/>
            </a:xfrm>
            <a:custGeom>
              <a:avLst/>
              <a:gdLst/>
              <a:ahLst/>
              <a:cxnLst/>
              <a:rect r="r" b="b" t="t" l="l"/>
              <a:pathLst>
                <a:path h="2316968" w="4973727">
                  <a:moveTo>
                    <a:pt x="0" y="0"/>
                  </a:moveTo>
                  <a:lnTo>
                    <a:pt x="4973727" y="0"/>
                  </a:lnTo>
                  <a:lnTo>
                    <a:pt x="4973727" y="2316968"/>
                  </a:lnTo>
                  <a:lnTo>
                    <a:pt x="0" y="2316968"/>
                  </a:lnTo>
                  <a:lnTo>
                    <a:pt x="0" y="0"/>
                  </a:lnTo>
                  <a:close/>
                </a:path>
              </a:pathLst>
            </a:custGeom>
            <a:blipFill>
              <a:blip r:embed="rId3"/>
              <a:stretch>
                <a:fillRect l="-75176" t="-119502" r="0" b="0"/>
              </a:stretch>
            </a:blipFill>
          </p:spPr>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grpSp>
        <p:nvGrpSpPr>
          <p:cNvPr name="Group 2" id="2"/>
          <p:cNvGrpSpPr/>
          <p:nvPr/>
        </p:nvGrpSpPr>
        <p:grpSpPr>
          <a:xfrm rot="-2700000">
            <a:off x="-4838438" y="-3183110"/>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1765"/>
              </a:srgbClr>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8100000">
            <a:off x="13106280" y="-1629406"/>
            <a:ext cx="10863149" cy="10863149"/>
            <a:chOff x="0" y="0"/>
            <a:chExt cx="2041549" cy="2041549"/>
          </a:xfrm>
        </p:grpSpPr>
        <p:sp>
          <p:nvSpPr>
            <p:cNvPr name="Freeform 6" id="6"/>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8824"/>
              </a:srgbClr>
            </a:solidFill>
          </p:spPr>
        </p:sp>
        <p:sp>
          <p:nvSpPr>
            <p:cNvPr name="TextBox 7" id="7"/>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593136" y="8839968"/>
            <a:ext cx="17130462" cy="4200849"/>
            <a:chOff x="0" y="0"/>
            <a:chExt cx="4511727" cy="1106397"/>
          </a:xfrm>
        </p:grpSpPr>
        <p:sp>
          <p:nvSpPr>
            <p:cNvPr name="Freeform 9" id="9"/>
            <p:cNvSpPr/>
            <p:nvPr/>
          </p:nvSpPr>
          <p:spPr>
            <a:xfrm flipH="false" flipV="false" rot="0">
              <a:off x="0" y="0"/>
              <a:ext cx="4511727" cy="1106397"/>
            </a:xfrm>
            <a:custGeom>
              <a:avLst/>
              <a:gdLst/>
              <a:ahLst/>
              <a:cxnLst/>
              <a:rect r="r" b="b" t="t" l="l"/>
              <a:pathLst>
                <a:path h="1106397" w="4511727">
                  <a:moveTo>
                    <a:pt x="15366" y="0"/>
                  </a:moveTo>
                  <a:lnTo>
                    <a:pt x="4496361" y="0"/>
                  </a:lnTo>
                  <a:cubicBezTo>
                    <a:pt x="4500436" y="0"/>
                    <a:pt x="4504344" y="1619"/>
                    <a:pt x="4507226" y="4501"/>
                  </a:cubicBezTo>
                  <a:cubicBezTo>
                    <a:pt x="4510108" y="7382"/>
                    <a:pt x="4511727" y="11291"/>
                    <a:pt x="4511727" y="15366"/>
                  </a:cubicBezTo>
                  <a:lnTo>
                    <a:pt x="4511727" y="1091031"/>
                  </a:lnTo>
                  <a:cubicBezTo>
                    <a:pt x="4511727" y="1099517"/>
                    <a:pt x="4504847" y="1106397"/>
                    <a:pt x="4496361" y="1106397"/>
                  </a:cubicBezTo>
                  <a:lnTo>
                    <a:pt x="15366" y="1106397"/>
                  </a:lnTo>
                  <a:cubicBezTo>
                    <a:pt x="6880" y="1106397"/>
                    <a:pt x="0" y="1099517"/>
                    <a:pt x="0" y="1091031"/>
                  </a:cubicBezTo>
                  <a:lnTo>
                    <a:pt x="0" y="15366"/>
                  </a:lnTo>
                  <a:cubicBezTo>
                    <a:pt x="0" y="6880"/>
                    <a:pt x="6880" y="0"/>
                    <a:pt x="15366" y="0"/>
                  </a:cubicBezTo>
                  <a:close/>
                </a:path>
              </a:pathLst>
            </a:custGeom>
            <a:solidFill>
              <a:srgbClr val="2978C8"/>
            </a:solidFill>
          </p:spPr>
        </p:sp>
        <p:sp>
          <p:nvSpPr>
            <p:cNvPr name="TextBox 10" id="10"/>
            <p:cNvSpPr txBox="true"/>
            <p:nvPr/>
          </p:nvSpPr>
          <p:spPr>
            <a:xfrm>
              <a:off x="0" y="-38100"/>
              <a:ext cx="4511727" cy="1144497"/>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2418838" y="2248464"/>
            <a:ext cx="14179089" cy="6079285"/>
          </a:xfrm>
          <a:custGeom>
            <a:avLst/>
            <a:gdLst/>
            <a:ahLst/>
            <a:cxnLst/>
            <a:rect r="r" b="b" t="t" l="l"/>
            <a:pathLst>
              <a:path h="6079285" w="14179089">
                <a:moveTo>
                  <a:pt x="0" y="0"/>
                </a:moveTo>
                <a:lnTo>
                  <a:pt x="14179089" y="0"/>
                </a:lnTo>
                <a:lnTo>
                  <a:pt x="14179089" y="6079285"/>
                </a:lnTo>
                <a:lnTo>
                  <a:pt x="0" y="6079285"/>
                </a:lnTo>
                <a:lnTo>
                  <a:pt x="0" y="0"/>
                </a:lnTo>
                <a:close/>
              </a:path>
            </a:pathLst>
          </a:custGeom>
          <a:blipFill>
            <a:blip r:embed="rId2"/>
            <a:stretch>
              <a:fillRect l="0" t="0" r="0" b="0"/>
            </a:stretch>
          </a:blipFill>
        </p:spPr>
      </p:sp>
      <p:sp>
        <p:nvSpPr>
          <p:cNvPr name="TextBox 12" id="12"/>
          <p:cNvSpPr txBox="true"/>
          <p:nvPr/>
        </p:nvSpPr>
        <p:spPr>
          <a:xfrm rot="0">
            <a:off x="1192657" y="539646"/>
            <a:ext cx="12710511" cy="844900"/>
          </a:xfrm>
          <a:prstGeom prst="rect">
            <a:avLst/>
          </a:prstGeom>
        </p:spPr>
        <p:txBody>
          <a:bodyPr anchor="t" rtlCol="false" tIns="0" lIns="0" bIns="0" rIns="0">
            <a:spAutoFit/>
          </a:bodyPr>
          <a:lstStyle/>
          <a:p>
            <a:pPr algn="l">
              <a:lnSpc>
                <a:spcPts val="6468"/>
              </a:lnSpc>
            </a:pPr>
            <a:r>
              <a:rPr lang="en-US" sz="5934" b="true">
                <a:solidFill>
                  <a:srgbClr val="16599D"/>
                </a:solidFill>
                <a:latin typeface="HK Grotesk Bold"/>
                <a:ea typeface="HK Grotesk Bold"/>
                <a:cs typeface="HK Grotesk Bold"/>
                <a:sym typeface="HK Grotesk Bold"/>
              </a:rPr>
              <a:t>Application de l'approche :</a:t>
            </a:r>
          </a:p>
        </p:txBody>
      </p:sp>
      <p:sp>
        <p:nvSpPr>
          <p:cNvPr name="TextBox 13" id="13"/>
          <p:cNvSpPr txBox="true"/>
          <p:nvPr/>
        </p:nvSpPr>
        <p:spPr>
          <a:xfrm rot="0">
            <a:off x="1192657" y="1596954"/>
            <a:ext cx="9747911" cy="548259"/>
          </a:xfrm>
          <a:prstGeom prst="rect">
            <a:avLst/>
          </a:prstGeom>
        </p:spPr>
        <p:txBody>
          <a:bodyPr anchor="t" rtlCol="false" tIns="0" lIns="0" bIns="0" rIns="0">
            <a:spAutoFit/>
          </a:bodyPr>
          <a:lstStyle/>
          <a:p>
            <a:pPr algn="l">
              <a:lnSpc>
                <a:spcPts val="4487"/>
              </a:lnSpc>
            </a:pPr>
            <a:r>
              <a:rPr lang="en-US" sz="3399" b="true">
                <a:solidFill>
                  <a:srgbClr val="596A76"/>
                </a:solidFill>
                <a:latin typeface="HK Grotesk Medium"/>
                <a:ea typeface="HK Grotesk Medium"/>
                <a:cs typeface="HK Grotesk Medium"/>
                <a:sym typeface="HK Grotesk Medium"/>
              </a:rPr>
              <a:t>Étape 2: Profil de référence basé sur la médiane</a:t>
            </a:r>
          </a:p>
        </p:txBody>
      </p:sp>
      <p:sp>
        <p:nvSpPr>
          <p:cNvPr name="TextBox 14" id="14"/>
          <p:cNvSpPr txBox="true"/>
          <p:nvPr/>
        </p:nvSpPr>
        <p:spPr>
          <a:xfrm rot="0">
            <a:off x="6292901" y="8373878"/>
            <a:ext cx="6430963" cy="323215"/>
          </a:xfrm>
          <a:prstGeom prst="rect">
            <a:avLst/>
          </a:prstGeom>
        </p:spPr>
        <p:txBody>
          <a:bodyPr anchor="t" rtlCol="false" tIns="0" lIns="0" bIns="0" rIns="0">
            <a:spAutoFit/>
          </a:bodyPr>
          <a:lstStyle/>
          <a:p>
            <a:pPr algn="ctr">
              <a:lnSpc>
                <a:spcPts val="2659"/>
              </a:lnSpc>
              <a:spcBef>
                <a:spcPct val="0"/>
              </a:spcBef>
            </a:pPr>
            <a:r>
              <a:rPr lang="en-US" sz="1899" i="true">
                <a:solidFill>
                  <a:srgbClr val="000000">
                    <a:alpha val="66667"/>
                  </a:srgbClr>
                </a:solidFill>
                <a:latin typeface="Helios Italics"/>
                <a:ea typeface="Helios Italics"/>
                <a:cs typeface="Helios Italics"/>
                <a:sym typeface="Helios Italics"/>
              </a:rPr>
              <a:t>L</a:t>
            </a:r>
            <a:r>
              <a:rPr lang="en-US" sz="1899" i="true">
                <a:solidFill>
                  <a:srgbClr val="000000">
                    <a:alpha val="66667"/>
                  </a:srgbClr>
                </a:solidFill>
                <a:latin typeface="Helios Italics"/>
                <a:ea typeface="Helios Italics"/>
                <a:cs typeface="Helios Italics"/>
                <a:sym typeface="Helios Italics"/>
              </a:rPr>
              <a:t>a distribution de l’entropie pour deux types de trafic réseau</a:t>
            </a:r>
          </a:p>
        </p:txBody>
      </p:sp>
      <p:sp>
        <p:nvSpPr>
          <p:cNvPr name="TextBox 15" id="15"/>
          <p:cNvSpPr txBox="true"/>
          <p:nvPr/>
        </p:nvSpPr>
        <p:spPr>
          <a:xfrm rot="0">
            <a:off x="1028700" y="8935218"/>
            <a:ext cx="16066643" cy="982981"/>
          </a:xfrm>
          <a:prstGeom prst="rect">
            <a:avLst/>
          </a:prstGeom>
        </p:spPr>
        <p:txBody>
          <a:bodyPr anchor="t" rtlCol="false" tIns="0" lIns="0" bIns="0" rIns="0">
            <a:spAutoFit/>
          </a:bodyPr>
          <a:lstStyle/>
          <a:p>
            <a:pPr algn="l" marL="582925" indent="-291463" lvl="1">
              <a:lnSpc>
                <a:spcPts val="4049"/>
              </a:lnSpc>
              <a:buFont typeface="Arial"/>
              <a:buChar char="•"/>
            </a:pPr>
            <a:r>
              <a:rPr lang="en-US" sz="2699">
                <a:solidFill>
                  <a:srgbClr val="FFFFFF"/>
                </a:solidFill>
                <a:latin typeface="HK Grotesk Light"/>
                <a:ea typeface="HK Grotesk Light"/>
                <a:cs typeface="HK Grotesk Light"/>
                <a:sym typeface="HK Grotesk Light"/>
              </a:rPr>
              <a:t>L’entropie permet de distinguer le trafic malveillant du trafic normal.</a:t>
            </a:r>
          </a:p>
          <a:p>
            <a:pPr algn="l">
              <a:lnSpc>
                <a:spcPts val="4049"/>
              </a:lnSpc>
            </a:pPr>
            <a:r>
              <a:rPr lang="en-US" sz="2699">
                <a:solidFill>
                  <a:srgbClr val="FFFFFF"/>
                </a:solidFill>
                <a:latin typeface="HK Grotesk Light"/>
                <a:ea typeface="HK Grotesk Light"/>
                <a:cs typeface="HK Grotesk Light"/>
                <a:sym typeface="HK Grotesk Light"/>
              </a:rPr>
              <a:t>Dans ce cas, PortScan augmente l’entropie, ce qui en fait un bon indicateur pour détecter ce type d’attaque.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grpSp>
        <p:nvGrpSpPr>
          <p:cNvPr name="Group 2" id="2"/>
          <p:cNvGrpSpPr/>
          <p:nvPr/>
        </p:nvGrpSpPr>
        <p:grpSpPr>
          <a:xfrm rot="-2700000">
            <a:off x="-3985629" y="-3505764"/>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1765"/>
              </a:srgbClr>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8100000">
            <a:off x="13106280" y="-1629406"/>
            <a:ext cx="10863149" cy="10863149"/>
            <a:chOff x="0" y="0"/>
            <a:chExt cx="2041549" cy="2041549"/>
          </a:xfrm>
        </p:grpSpPr>
        <p:sp>
          <p:nvSpPr>
            <p:cNvPr name="Freeform 6" id="6"/>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8824"/>
              </a:srgbClr>
            </a:solidFill>
          </p:spPr>
        </p:sp>
        <p:sp>
          <p:nvSpPr>
            <p:cNvPr name="TextBox 7" id="7"/>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4833708" y="3802169"/>
            <a:ext cx="8169073" cy="3829253"/>
          </a:xfrm>
          <a:custGeom>
            <a:avLst/>
            <a:gdLst/>
            <a:ahLst/>
            <a:cxnLst/>
            <a:rect r="r" b="b" t="t" l="l"/>
            <a:pathLst>
              <a:path h="3829253" w="8169073">
                <a:moveTo>
                  <a:pt x="0" y="0"/>
                </a:moveTo>
                <a:lnTo>
                  <a:pt x="8169073" y="0"/>
                </a:lnTo>
                <a:lnTo>
                  <a:pt x="8169073" y="3829253"/>
                </a:lnTo>
                <a:lnTo>
                  <a:pt x="0" y="3829253"/>
                </a:lnTo>
                <a:lnTo>
                  <a:pt x="0" y="0"/>
                </a:lnTo>
                <a:close/>
              </a:path>
            </a:pathLst>
          </a:custGeom>
          <a:blipFill>
            <a:blip r:embed="rId2">
              <a:alphaModFix amt="40000"/>
            </a:blip>
            <a:stretch>
              <a:fillRect l="0" t="0" r="0" b="0"/>
            </a:stretch>
          </a:blipFill>
        </p:spPr>
      </p:sp>
      <p:sp>
        <p:nvSpPr>
          <p:cNvPr name="Freeform 9" id="9"/>
          <p:cNvSpPr/>
          <p:nvPr/>
        </p:nvSpPr>
        <p:spPr>
          <a:xfrm flipH="false" flipV="false" rot="0">
            <a:off x="5230248" y="4949764"/>
            <a:ext cx="7375992" cy="1229332"/>
          </a:xfrm>
          <a:custGeom>
            <a:avLst/>
            <a:gdLst/>
            <a:ahLst/>
            <a:cxnLst/>
            <a:rect r="r" b="b" t="t" l="l"/>
            <a:pathLst>
              <a:path h="1229332" w="7375992">
                <a:moveTo>
                  <a:pt x="0" y="0"/>
                </a:moveTo>
                <a:lnTo>
                  <a:pt x="7375992" y="0"/>
                </a:lnTo>
                <a:lnTo>
                  <a:pt x="7375992" y="1229332"/>
                </a:lnTo>
                <a:lnTo>
                  <a:pt x="0" y="1229332"/>
                </a:lnTo>
                <a:lnTo>
                  <a:pt x="0" y="0"/>
                </a:lnTo>
                <a:close/>
              </a:path>
            </a:pathLst>
          </a:custGeom>
          <a:blipFill>
            <a:blip r:embed="rId3">
              <a:alphaModFix amt="67000"/>
            </a:blip>
            <a:stretch>
              <a:fillRect l="-1425" t="0" r="-498" b="-1924"/>
            </a:stretch>
          </a:blipFill>
        </p:spPr>
      </p:sp>
      <p:sp>
        <p:nvSpPr>
          <p:cNvPr name="Freeform 10" id="10"/>
          <p:cNvSpPr/>
          <p:nvPr/>
        </p:nvSpPr>
        <p:spPr>
          <a:xfrm flipH="false" flipV="false" rot="0">
            <a:off x="1192657" y="7333700"/>
            <a:ext cx="6177039" cy="1366188"/>
          </a:xfrm>
          <a:custGeom>
            <a:avLst/>
            <a:gdLst/>
            <a:ahLst/>
            <a:cxnLst/>
            <a:rect r="r" b="b" t="t" l="l"/>
            <a:pathLst>
              <a:path h="1366188" w="6177039">
                <a:moveTo>
                  <a:pt x="0" y="0"/>
                </a:moveTo>
                <a:lnTo>
                  <a:pt x="6177039" y="0"/>
                </a:lnTo>
                <a:lnTo>
                  <a:pt x="6177039" y="1366188"/>
                </a:lnTo>
                <a:lnTo>
                  <a:pt x="0" y="1366188"/>
                </a:lnTo>
                <a:lnTo>
                  <a:pt x="0" y="0"/>
                </a:lnTo>
                <a:close/>
              </a:path>
            </a:pathLst>
          </a:custGeom>
          <a:blipFill>
            <a:blip r:embed="rId4">
              <a:alphaModFix amt="79000"/>
            </a:blip>
            <a:stretch>
              <a:fillRect l="0" t="0" r="0" b="0"/>
            </a:stretch>
          </a:blipFill>
        </p:spPr>
      </p:sp>
      <p:sp>
        <p:nvSpPr>
          <p:cNvPr name="TextBox 11" id="11"/>
          <p:cNvSpPr txBox="true"/>
          <p:nvPr/>
        </p:nvSpPr>
        <p:spPr>
          <a:xfrm rot="0">
            <a:off x="0" y="994519"/>
            <a:ext cx="12710511" cy="84490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Application de l'approche :</a:t>
            </a:r>
          </a:p>
        </p:txBody>
      </p:sp>
      <p:sp>
        <p:nvSpPr>
          <p:cNvPr name="TextBox 12" id="12"/>
          <p:cNvSpPr txBox="true"/>
          <p:nvPr/>
        </p:nvSpPr>
        <p:spPr>
          <a:xfrm rot="0">
            <a:off x="1192657" y="2048970"/>
            <a:ext cx="11337870" cy="575311"/>
          </a:xfrm>
          <a:prstGeom prst="rect">
            <a:avLst/>
          </a:prstGeom>
        </p:spPr>
        <p:txBody>
          <a:bodyPr anchor="t" rtlCol="false" tIns="0" lIns="0" bIns="0" rIns="0">
            <a:spAutoFit/>
          </a:bodyPr>
          <a:lstStyle/>
          <a:p>
            <a:pPr algn="l">
              <a:lnSpc>
                <a:spcPts val="4619"/>
              </a:lnSpc>
            </a:pPr>
            <a:r>
              <a:rPr lang="en-US" sz="3499" b="true">
                <a:solidFill>
                  <a:srgbClr val="596A76"/>
                </a:solidFill>
                <a:latin typeface="HK Grotesk Medium"/>
                <a:ea typeface="HK Grotesk Medium"/>
                <a:cs typeface="HK Grotesk Medium"/>
                <a:sym typeface="HK Grotesk Medium"/>
              </a:rPr>
              <a:t>Étape 3: Classification sans supervision sur nouvelle base</a:t>
            </a:r>
          </a:p>
        </p:txBody>
      </p:sp>
      <p:sp>
        <p:nvSpPr>
          <p:cNvPr name="TextBox 13" id="13"/>
          <p:cNvSpPr txBox="true"/>
          <p:nvPr/>
        </p:nvSpPr>
        <p:spPr>
          <a:xfrm rot="0">
            <a:off x="1192657" y="2690369"/>
            <a:ext cx="15451175" cy="1992631"/>
          </a:xfrm>
          <a:prstGeom prst="rect">
            <a:avLst/>
          </a:prstGeom>
        </p:spPr>
        <p:txBody>
          <a:bodyPr anchor="t" rtlCol="false" tIns="0" lIns="0" bIns="0" rIns="0">
            <a:spAutoFit/>
          </a:bodyPr>
          <a:lstStyle/>
          <a:p>
            <a:pPr algn="l">
              <a:lnSpc>
                <a:spcPts val="4049"/>
              </a:lnSpc>
            </a:pPr>
            <a:r>
              <a:rPr lang="en-US" sz="2699">
                <a:solidFill>
                  <a:srgbClr val="596A76"/>
                </a:solidFill>
                <a:latin typeface="HK Grotesk Light"/>
                <a:ea typeface="HK Grotesk Light"/>
                <a:cs typeface="HK Grotesk Light"/>
                <a:sym typeface="HK Grotesk Light"/>
              </a:rPr>
              <a:t>On calcule l'entropie de chaque ligne de la nouvelle base (comme avant, avec les fenêtres glissantes).</a:t>
            </a:r>
          </a:p>
          <a:p>
            <a:pPr algn="l">
              <a:lnSpc>
                <a:spcPts val="4049"/>
              </a:lnSpc>
            </a:pPr>
            <a:r>
              <a:rPr lang="en-US" sz="2699">
                <a:solidFill>
                  <a:srgbClr val="596A76"/>
                </a:solidFill>
                <a:latin typeface="HK Grotesk Light"/>
                <a:ea typeface="HK Grotesk Light"/>
                <a:cs typeface="HK Grotesk Light"/>
                <a:sym typeface="HK Grotesk Light"/>
              </a:rPr>
              <a:t>On utilise les médianes des entropies calculées précédemment sur les données étiquetées comme référence.</a:t>
            </a:r>
          </a:p>
          <a:p>
            <a:pPr algn="l">
              <a:lnSpc>
                <a:spcPts val="4049"/>
              </a:lnSpc>
            </a:pPr>
          </a:p>
        </p:txBody>
      </p:sp>
      <p:sp>
        <p:nvSpPr>
          <p:cNvPr name="TextBox 14" id="14"/>
          <p:cNvSpPr txBox="true"/>
          <p:nvPr/>
        </p:nvSpPr>
        <p:spPr>
          <a:xfrm rot="0">
            <a:off x="807892" y="4246818"/>
            <a:ext cx="15451175" cy="493396"/>
          </a:xfrm>
          <a:prstGeom prst="rect">
            <a:avLst/>
          </a:prstGeom>
        </p:spPr>
        <p:txBody>
          <a:bodyPr anchor="t" rtlCol="false" tIns="0" lIns="0" bIns="0" rIns="0">
            <a:spAutoFit/>
          </a:bodyPr>
          <a:lstStyle/>
          <a:p>
            <a:pPr algn="l" marL="604515" indent="-302257" lvl="1">
              <a:lnSpc>
                <a:spcPts val="4199"/>
              </a:lnSpc>
              <a:buFont typeface="Arial"/>
              <a:buChar char="•"/>
            </a:pPr>
            <a:r>
              <a:rPr lang="en-US" b="true" sz="2799">
                <a:solidFill>
                  <a:srgbClr val="596A76"/>
                </a:solidFill>
                <a:latin typeface="HK Grotesk Bold"/>
                <a:ea typeface="HK Grotesk Bold"/>
                <a:cs typeface="HK Grotesk Bold"/>
                <a:sym typeface="HK Grotesk Bold"/>
              </a:rPr>
              <a:t>Formule de prédiction :</a:t>
            </a:r>
          </a:p>
        </p:txBody>
      </p:sp>
      <p:sp>
        <p:nvSpPr>
          <p:cNvPr name="TextBox 15" id="15"/>
          <p:cNvSpPr txBox="true"/>
          <p:nvPr/>
        </p:nvSpPr>
        <p:spPr>
          <a:xfrm rot="0">
            <a:off x="1192657" y="6650280"/>
            <a:ext cx="15451175" cy="478156"/>
          </a:xfrm>
          <a:prstGeom prst="rect">
            <a:avLst/>
          </a:prstGeom>
        </p:spPr>
        <p:txBody>
          <a:bodyPr anchor="t" rtlCol="false" tIns="0" lIns="0" bIns="0" rIns="0">
            <a:spAutoFit/>
          </a:bodyPr>
          <a:lstStyle/>
          <a:p>
            <a:pPr algn="l">
              <a:lnSpc>
                <a:spcPts val="4049"/>
              </a:lnSpc>
            </a:pPr>
            <a:r>
              <a:rPr lang="en-US" sz="2699" b="true">
                <a:solidFill>
                  <a:srgbClr val="596A76"/>
                </a:solidFill>
                <a:latin typeface="HK Grotesk Bold"/>
                <a:ea typeface="HK Grotesk Bold"/>
                <a:cs typeface="HK Grotesk Bold"/>
                <a:sym typeface="HK Grotesk Bold"/>
              </a:rPr>
              <a:t>Avec :</a:t>
            </a:r>
          </a:p>
        </p:txBody>
      </p:sp>
      <p:sp>
        <p:nvSpPr>
          <p:cNvPr name="TextBox 16" id="16"/>
          <p:cNvSpPr txBox="true"/>
          <p:nvPr/>
        </p:nvSpPr>
        <p:spPr>
          <a:xfrm rot="0">
            <a:off x="1192657" y="8828952"/>
            <a:ext cx="15837310" cy="982981"/>
          </a:xfrm>
          <a:prstGeom prst="rect">
            <a:avLst/>
          </a:prstGeom>
        </p:spPr>
        <p:txBody>
          <a:bodyPr anchor="t" rtlCol="false" tIns="0" lIns="0" bIns="0" rIns="0">
            <a:spAutoFit/>
          </a:bodyPr>
          <a:lstStyle/>
          <a:p>
            <a:pPr algn="l">
              <a:lnSpc>
                <a:spcPts val="4049"/>
              </a:lnSpc>
            </a:pPr>
            <a:r>
              <a:rPr lang="en-US" sz="2699">
                <a:solidFill>
                  <a:srgbClr val="A6A6A6"/>
                </a:solidFill>
                <a:latin typeface="HK Grotesk"/>
                <a:ea typeface="HK Grotesk"/>
                <a:cs typeface="HK Grotesk"/>
                <a:sym typeface="HK Grotesk"/>
              </a:rPr>
              <a:t>Finalement, on comparer à la médiane des entropies de référence, et on attribue la classe la plus proche.</a:t>
            </a:r>
          </a:p>
          <a:p>
            <a:pPr algn="l">
              <a:lnSpc>
                <a:spcPts val="4049"/>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849047"/>
            <a:ext cx="7889544" cy="4733727"/>
          </a:xfrm>
          <a:custGeom>
            <a:avLst/>
            <a:gdLst/>
            <a:ahLst/>
            <a:cxnLst/>
            <a:rect r="r" b="b" t="t" l="l"/>
            <a:pathLst>
              <a:path h="4733727" w="7889544">
                <a:moveTo>
                  <a:pt x="0" y="0"/>
                </a:moveTo>
                <a:lnTo>
                  <a:pt x="7889544" y="0"/>
                </a:lnTo>
                <a:lnTo>
                  <a:pt x="7889544" y="4733727"/>
                </a:lnTo>
                <a:lnTo>
                  <a:pt x="0" y="4733727"/>
                </a:lnTo>
                <a:lnTo>
                  <a:pt x="0" y="0"/>
                </a:lnTo>
                <a:close/>
              </a:path>
            </a:pathLst>
          </a:custGeom>
          <a:blipFill>
            <a:blip r:embed="rId2"/>
            <a:stretch>
              <a:fillRect l="0" t="0" r="0" b="0"/>
            </a:stretch>
          </a:blipFill>
        </p:spPr>
      </p:sp>
      <p:graphicFrame>
        <p:nvGraphicFramePr>
          <p:cNvPr name="Table 3" id="3"/>
          <p:cNvGraphicFramePr>
            <a:graphicFrameLocks noGrp="true"/>
          </p:cNvGraphicFramePr>
          <p:nvPr/>
        </p:nvGraphicFramePr>
        <p:xfrm>
          <a:off x="9211452" y="4620539"/>
          <a:ext cx="8370108" cy="3190743"/>
        </p:xfrm>
        <a:graphic>
          <a:graphicData uri="http://schemas.openxmlformats.org/drawingml/2006/table">
            <a:tbl>
              <a:tblPr/>
              <a:tblGrid>
                <a:gridCol w="1726195"/>
                <a:gridCol w="1726195"/>
                <a:gridCol w="1726195"/>
                <a:gridCol w="1726195"/>
                <a:gridCol w="1465327"/>
              </a:tblGrid>
              <a:tr h="797686">
                <a:tc>
                  <a:txBody>
                    <a:bodyPr anchor="t" rtlCol="false"/>
                    <a:lstStyle/>
                    <a:p>
                      <a:pPr algn="l">
                        <a:lnSpc>
                          <a:spcPts val="1679"/>
                        </a:lnSpc>
                        <a:defRPr/>
                      </a:pP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799"/>
                        </a:lnSpc>
                        <a:defRPr/>
                      </a:pPr>
                      <a:r>
                        <a:rPr lang="en-US" sz="1999">
                          <a:solidFill>
                            <a:srgbClr val="000000"/>
                          </a:solidFill>
                          <a:latin typeface="Helios"/>
                          <a:ea typeface="Helios"/>
                          <a:cs typeface="Helios"/>
                          <a:sym typeface="Helios"/>
                        </a:rPr>
                        <a:t>precision</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recall</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f1-score</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support</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r>
              <a:tr h="797686">
                <a:tc>
                  <a:txBody>
                    <a:bodyPr anchor="t" rtlCol="false"/>
                    <a:lstStyle/>
                    <a:p>
                      <a:pPr algn="l">
                        <a:lnSpc>
                          <a:spcPts val="2800"/>
                        </a:lnSpc>
                        <a:defRPr/>
                      </a:pPr>
                      <a:r>
                        <a:rPr lang="en-US" sz="2000">
                          <a:solidFill>
                            <a:srgbClr val="000000"/>
                          </a:solidFill>
                          <a:latin typeface="Helios"/>
                          <a:ea typeface="Helios"/>
                          <a:cs typeface="Helios"/>
                          <a:sym typeface="Helios"/>
                        </a:rPr>
                        <a:t>BENIGN</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0,964733</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0,726578</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0,828888</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127517</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r>
              <a:tr h="797686">
                <a:tc>
                  <a:txBody>
                    <a:bodyPr anchor="t" rtlCol="false"/>
                    <a:lstStyle/>
                    <a:p>
                      <a:pPr algn="l">
                        <a:lnSpc>
                          <a:spcPts val="2800"/>
                        </a:lnSpc>
                        <a:defRPr/>
                      </a:pPr>
                      <a:r>
                        <a:rPr lang="en-US" sz="2000">
                          <a:solidFill>
                            <a:srgbClr val="000000"/>
                          </a:solidFill>
                          <a:latin typeface="Helios"/>
                          <a:ea typeface="Helios"/>
                          <a:cs typeface="Helios"/>
                          <a:sym typeface="Helios"/>
                        </a:rPr>
                        <a:t>PortScan</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0,816889</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0,978689</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0,890499</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158930</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r>
              <a:tr h="797686">
                <a:tc>
                  <a:txBody>
                    <a:bodyPr anchor="t" rtlCol="false"/>
                    <a:lstStyle/>
                    <a:p>
                      <a:pPr algn="l">
                        <a:lnSpc>
                          <a:spcPts val="2800"/>
                        </a:lnSpc>
                        <a:defRPr/>
                      </a:pPr>
                      <a:r>
                        <a:rPr lang="en-US" sz="2000">
                          <a:solidFill>
                            <a:srgbClr val="000000"/>
                          </a:solidFill>
                          <a:latin typeface="Helios"/>
                          <a:ea typeface="Helios"/>
                          <a:cs typeface="Helios"/>
                          <a:sym typeface="Helios"/>
                        </a:rPr>
                        <a:t>accuracy</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0,866457</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0,866457</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0,866457</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c>
                  <a:txBody>
                    <a:bodyPr anchor="t" rtlCol="false"/>
                    <a:lstStyle/>
                    <a:p>
                      <a:pPr algn="l">
                        <a:lnSpc>
                          <a:spcPts val="2800"/>
                        </a:lnSpc>
                        <a:defRPr/>
                      </a:pPr>
                      <a:r>
                        <a:rPr lang="en-US" sz="2000">
                          <a:solidFill>
                            <a:srgbClr val="000000"/>
                          </a:solidFill>
                          <a:latin typeface="Helios"/>
                          <a:ea typeface="Helios"/>
                          <a:cs typeface="Helios"/>
                          <a:sym typeface="Helios"/>
                        </a:rPr>
                        <a:t>0,866457</a:t>
                      </a:r>
                      <a:endParaRPr lang="en-US" sz="1100"/>
                    </a:p>
                  </a:txBody>
                  <a:tcPr marL="133350" marR="133350" marT="133350" marB="133350" anchor="ctr">
                    <a:lnL cmpd="sng" algn="ctr" cap="flat" w="47625">
                      <a:solidFill>
                        <a:srgbClr val="0F4984"/>
                      </a:solidFill>
                      <a:prstDash val="solid"/>
                      <a:round/>
                      <a:headEnd type="none" w="med" len="med"/>
                      <a:tailEnd type="none" w="med" len="med"/>
                    </a:lnL>
                    <a:lnR cmpd="sng" algn="ctr" cap="flat" w="47625">
                      <a:solidFill>
                        <a:srgbClr val="0F4984"/>
                      </a:solidFill>
                      <a:prstDash val="solid"/>
                      <a:round/>
                      <a:headEnd type="none" w="med" len="med"/>
                      <a:tailEnd type="none" w="med" len="med"/>
                    </a:lnR>
                    <a:lnT cmpd="sng" algn="ctr" cap="flat" w="47625">
                      <a:solidFill>
                        <a:srgbClr val="0F4984"/>
                      </a:solidFill>
                      <a:prstDash val="solid"/>
                      <a:round/>
                      <a:headEnd type="none" w="med" len="med"/>
                      <a:tailEnd type="none" w="med" len="med"/>
                    </a:lnT>
                    <a:lnB cmpd="sng" algn="ctr" cap="flat" w="47625">
                      <a:solidFill>
                        <a:srgbClr val="0F4984"/>
                      </a:solidFill>
                      <a:prstDash val="solid"/>
                      <a:round/>
                      <a:headEnd type="none" w="med" len="med"/>
                      <a:tailEnd type="none" w="med" len="med"/>
                    </a:lnB>
                  </a:tcPr>
                </a:tc>
              </a:tr>
            </a:tbl>
          </a:graphicData>
        </a:graphic>
      </p:graphicFrame>
      <p:sp>
        <p:nvSpPr>
          <p:cNvPr name="TextBox 4" id="4"/>
          <p:cNvSpPr txBox="true"/>
          <p:nvPr/>
        </p:nvSpPr>
        <p:spPr>
          <a:xfrm rot="0">
            <a:off x="1192657" y="993591"/>
            <a:ext cx="12710511" cy="844900"/>
          </a:xfrm>
          <a:prstGeom prst="rect">
            <a:avLst/>
          </a:prstGeom>
        </p:spPr>
        <p:txBody>
          <a:bodyPr anchor="t" rtlCol="false" tIns="0" lIns="0" bIns="0" rIns="0">
            <a:spAutoFit/>
          </a:bodyPr>
          <a:lstStyle/>
          <a:p>
            <a:pPr algn="l">
              <a:lnSpc>
                <a:spcPts val="6468"/>
              </a:lnSpc>
            </a:pPr>
            <a:r>
              <a:rPr lang="en-US" sz="5934" b="true">
                <a:solidFill>
                  <a:srgbClr val="16599D"/>
                </a:solidFill>
                <a:latin typeface="HK Grotesk Bold"/>
                <a:ea typeface="HK Grotesk Bold"/>
                <a:cs typeface="HK Grotesk Bold"/>
                <a:sym typeface="HK Grotesk Bold"/>
              </a:rPr>
              <a:t>Application de l'approche :</a:t>
            </a:r>
          </a:p>
        </p:txBody>
      </p:sp>
      <p:sp>
        <p:nvSpPr>
          <p:cNvPr name="TextBox 5" id="5"/>
          <p:cNvSpPr txBox="true"/>
          <p:nvPr/>
        </p:nvSpPr>
        <p:spPr>
          <a:xfrm rot="0">
            <a:off x="1192657" y="2048970"/>
            <a:ext cx="11337870" cy="575311"/>
          </a:xfrm>
          <a:prstGeom prst="rect">
            <a:avLst/>
          </a:prstGeom>
        </p:spPr>
        <p:txBody>
          <a:bodyPr anchor="t" rtlCol="false" tIns="0" lIns="0" bIns="0" rIns="0">
            <a:spAutoFit/>
          </a:bodyPr>
          <a:lstStyle/>
          <a:p>
            <a:pPr algn="l">
              <a:lnSpc>
                <a:spcPts val="4619"/>
              </a:lnSpc>
            </a:pPr>
            <a:r>
              <a:rPr lang="en-US" sz="3499" b="true">
                <a:solidFill>
                  <a:srgbClr val="596A76"/>
                </a:solidFill>
                <a:latin typeface="HK Grotesk Medium"/>
                <a:ea typeface="HK Grotesk Medium"/>
                <a:cs typeface="HK Grotesk Medium"/>
                <a:sym typeface="HK Grotesk Medium"/>
              </a:rPr>
              <a:t>Étape 4: Visualisation des résultats</a:t>
            </a:r>
          </a:p>
        </p:txBody>
      </p:sp>
      <p:sp>
        <p:nvSpPr>
          <p:cNvPr name="TextBox 6" id="6"/>
          <p:cNvSpPr txBox="true"/>
          <p:nvPr/>
        </p:nvSpPr>
        <p:spPr>
          <a:xfrm rot="0">
            <a:off x="1192657" y="2856541"/>
            <a:ext cx="15451175" cy="478156"/>
          </a:xfrm>
          <a:prstGeom prst="rect">
            <a:avLst/>
          </a:prstGeom>
        </p:spPr>
        <p:txBody>
          <a:bodyPr anchor="t" rtlCol="false" tIns="0" lIns="0" bIns="0" rIns="0">
            <a:spAutoFit/>
          </a:bodyPr>
          <a:lstStyle/>
          <a:p>
            <a:pPr algn="l">
              <a:lnSpc>
                <a:spcPts val="4049"/>
              </a:lnSpc>
            </a:pPr>
            <a:r>
              <a:rPr lang="en-US" sz="2699">
                <a:solidFill>
                  <a:srgbClr val="596A76"/>
                </a:solidFill>
                <a:latin typeface="HK Grotesk Light"/>
                <a:ea typeface="HK Grotesk Light"/>
                <a:cs typeface="HK Grotesk Light"/>
                <a:sym typeface="HK Grotesk Light"/>
              </a:rPr>
              <a:t>Détection d’attaques (portscan, ddos, dos slowhttptest, dos hulk) On prend PortScan comme exemple :</a:t>
            </a:r>
          </a:p>
        </p:txBody>
      </p:sp>
      <p:sp>
        <p:nvSpPr>
          <p:cNvPr name="TextBox 7" id="7"/>
          <p:cNvSpPr txBox="true"/>
          <p:nvPr/>
        </p:nvSpPr>
        <p:spPr>
          <a:xfrm rot="0">
            <a:off x="1028700" y="8763749"/>
            <a:ext cx="7725588" cy="982981"/>
          </a:xfrm>
          <a:prstGeom prst="rect">
            <a:avLst/>
          </a:prstGeom>
        </p:spPr>
        <p:txBody>
          <a:bodyPr anchor="t" rtlCol="false" tIns="0" lIns="0" bIns="0" rIns="0">
            <a:spAutoFit/>
          </a:bodyPr>
          <a:lstStyle/>
          <a:p>
            <a:pPr algn="ctr">
              <a:lnSpc>
                <a:spcPts val="4049"/>
              </a:lnSpc>
            </a:pPr>
            <a:r>
              <a:rPr lang="en-US" sz="2699">
                <a:solidFill>
                  <a:srgbClr val="596A76"/>
                </a:solidFill>
                <a:latin typeface="HK Grotesk Light"/>
                <a:ea typeface="HK Grotesk Light"/>
                <a:cs typeface="HK Grotesk Light"/>
                <a:sym typeface="HK Grotesk Light"/>
              </a:rPr>
              <a:t>Matrice de confusion : évaluation de la classification entre BENIGN et PortScan</a:t>
            </a:r>
          </a:p>
        </p:txBody>
      </p:sp>
      <p:sp>
        <p:nvSpPr>
          <p:cNvPr name="TextBox 8" id="8"/>
          <p:cNvSpPr txBox="true"/>
          <p:nvPr/>
        </p:nvSpPr>
        <p:spPr>
          <a:xfrm rot="0">
            <a:off x="9855973" y="8275319"/>
            <a:ext cx="7725588" cy="982981"/>
          </a:xfrm>
          <a:prstGeom prst="rect">
            <a:avLst/>
          </a:prstGeom>
        </p:spPr>
        <p:txBody>
          <a:bodyPr anchor="t" rtlCol="false" tIns="0" lIns="0" bIns="0" rIns="0">
            <a:spAutoFit/>
          </a:bodyPr>
          <a:lstStyle/>
          <a:p>
            <a:pPr algn="ctr">
              <a:lnSpc>
                <a:spcPts val="4049"/>
              </a:lnSpc>
            </a:pPr>
            <a:r>
              <a:rPr lang="en-US" sz="2699">
                <a:solidFill>
                  <a:srgbClr val="596A76"/>
                </a:solidFill>
                <a:latin typeface="HK Grotesk Light"/>
                <a:ea typeface="HK Grotesk Light"/>
                <a:cs typeface="HK Grotesk Light"/>
                <a:sym typeface="HK Grotesk Light"/>
              </a:rPr>
              <a:t>Tableau récapitulatif des performances du modèle : précision, rappel et F1-score par classe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grpSp>
        <p:nvGrpSpPr>
          <p:cNvPr name="Group 2" id="2"/>
          <p:cNvGrpSpPr/>
          <p:nvPr/>
        </p:nvGrpSpPr>
        <p:grpSpPr>
          <a:xfrm rot="-8100000">
            <a:off x="13106280" y="-1629406"/>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8824"/>
              </a:srgbClr>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1862650" y="4433498"/>
            <a:ext cx="6039029" cy="4904795"/>
          </a:xfrm>
          <a:custGeom>
            <a:avLst/>
            <a:gdLst/>
            <a:ahLst/>
            <a:cxnLst/>
            <a:rect r="r" b="b" t="t" l="l"/>
            <a:pathLst>
              <a:path h="4904795" w="6039029">
                <a:moveTo>
                  <a:pt x="0" y="0"/>
                </a:moveTo>
                <a:lnTo>
                  <a:pt x="6039029" y="0"/>
                </a:lnTo>
                <a:lnTo>
                  <a:pt x="6039029" y="4904795"/>
                </a:lnTo>
                <a:lnTo>
                  <a:pt x="0" y="4904795"/>
                </a:lnTo>
                <a:lnTo>
                  <a:pt x="0" y="0"/>
                </a:lnTo>
                <a:close/>
              </a:path>
            </a:pathLst>
          </a:custGeom>
          <a:blipFill>
            <a:blip r:embed="rId2">
              <a:alphaModFix amt="76000"/>
            </a:blip>
            <a:stretch>
              <a:fillRect l="0" t="0" r="0" b="0"/>
            </a:stretch>
          </a:blipFill>
        </p:spPr>
      </p:sp>
      <p:sp>
        <p:nvSpPr>
          <p:cNvPr name="Freeform 6" id="6"/>
          <p:cNvSpPr/>
          <p:nvPr/>
        </p:nvSpPr>
        <p:spPr>
          <a:xfrm flipH="false" flipV="false" rot="0">
            <a:off x="5773618" y="8154722"/>
            <a:ext cx="3753565" cy="1439114"/>
          </a:xfrm>
          <a:custGeom>
            <a:avLst/>
            <a:gdLst/>
            <a:ahLst/>
            <a:cxnLst/>
            <a:rect r="r" b="b" t="t" l="l"/>
            <a:pathLst>
              <a:path h="1439114" w="3753565">
                <a:moveTo>
                  <a:pt x="0" y="0"/>
                </a:moveTo>
                <a:lnTo>
                  <a:pt x="3753565" y="0"/>
                </a:lnTo>
                <a:lnTo>
                  <a:pt x="3753565" y="1439114"/>
                </a:lnTo>
                <a:lnTo>
                  <a:pt x="0" y="1439114"/>
                </a:lnTo>
                <a:lnTo>
                  <a:pt x="0" y="0"/>
                </a:lnTo>
                <a:close/>
              </a:path>
            </a:pathLst>
          </a:custGeom>
          <a:blipFill>
            <a:blip r:embed="rId3">
              <a:alphaModFix amt="63000"/>
            </a:blip>
            <a:stretch>
              <a:fillRect l="0" t="0" r="0" b="0"/>
            </a:stretch>
          </a:blipFill>
        </p:spPr>
      </p:sp>
      <p:grpSp>
        <p:nvGrpSpPr>
          <p:cNvPr name="Group 7" id="7"/>
          <p:cNvGrpSpPr/>
          <p:nvPr/>
        </p:nvGrpSpPr>
        <p:grpSpPr>
          <a:xfrm rot="-2700000">
            <a:off x="-3985629" y="-3505764"/>
            <a:ext cx="10863149" cy="10863149"/>
            <a:chOff x="0" y="0"/>
            <a:chExt cx="2041549" cy="2041549"/>
          </a:xfrm>
        </p:grpSpPr>
        <p:sp>
          <p:nvSpPr>
            <p:cNvPr name="Freeform 8" id="8"/>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1765"/>
              </a:srgbClr>
            </a:solidFill>
          </p:spPr>
        </p:sp>
        <p:sp>
          <p:nvSpPr>
            <p:cNvPr name="TextBox 9" id="9"/>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2124147" y="5258173"/>
            <a:ext cx="9251049" cy="1992631"/>
          </a:xfrm>
          <a:prstGeom prst="rect">
            <a:avLst/>
          </a:prstGeom>
        </p:spPr>
        <p:txBody>
          <a:bodyPr anchor="t" rtlCol="false" tIns="0" lIns="0" bIns="0" rIns="0">
            <a:spAutoFit/>
          </a:bodyPr>
          <a:lstStyle/>
          <a:p>
            <a:pPr algn="l" marL="582925" indent="-291463" lvl="1">
              <a:lnSpc>
                <a:spcPts val="4049"/>
              </a:lnSpc>
              <a:buFont typeface="Arial"/>
              <a:buChar char="•"/>
            </a:pPr>
            <a:r>
              <a:rPr lang="en-US" sz="2699">
                <a:solidFill>
                  <a:srgbClr val="596A76"/>
                </a:solidFill>
                <a:latin typeface="HK Grotesk Light"/>
                <a:ea typeface="HK Grotesk Light"/>
                <a:cs typeface="HK Grotesk Light"/>
                <a:sym typeface="HK Grotesk Light"/>
              </a:rPr>
              <a:t>Ordre croissant des probabilités </a:t>
            </a:r>
          </a:p>
          <a:p>
            <a:pPr algn="l" marL="582925" indent="-291463" lvl="1">
              <a:lnSpc>
                <a:spcPts val="4049"/>
              </a:lnSpc>
              <a:buFont typeface="Arial"/>
              <a:buChar char="•"/>
            </a:pPr>
            <a:r>
              <a:rPr lang="en-US" sz="2699">
                <a:solidFill>
                  <a:srgbClr val="596A76"/>
                </a:solidFill>
                <a:latin typeface="HK Grotesk Light"/>
                <a:ea typeface="HK Grotesk Light"/>
                <a:cs typeface="HK Grotesk Light"/>
                <a:sym typeface="HK Grotesk Light"/>
              </a:rPr>
              <a:t>Construction de l’arbre</a:t>
            </a:r>
          </a:p>
          <a:p>
            <a:pPr algn="l" marL="582925" indent="-291463" lvl="1">
              <a:lnSpc>
                <a:spcPts val="4049"/>
              </a:lnSpc>
              <a:buFont typeface="Arial"/>
              <a:buChar char="•"/>
            </a:pPr>
            <a:r>
              <a:rPr lang="en-US" sz="2699">
                <a:solidFill>
                  <a:srgbClr val="596A76"/>
                </a:solidFill>
                <a:latin typeface="HK Grotesk Light"/>
                <a:ea typeface="HK Grotesk Light"/>
                <a:cs typeface="HK Grotesk Light"/>
                <a:sym typeface="HK Grotesk Light"/>
              </a:rPr>
              <a:t>Longueur de chaque symbole = profondeur dans l’arbre</a:t>
            </a:r>
          </a:p>
          <a:p>
            <a:pPr algn="l">
              <a:lnSpc>
                <a:spcPts val="4049"/>
              </a:lnSpc>
            </a:pPr>
          </a:p>
        </p:txBody>
      </p:sp>
      <p:sp>
        <p:nvSpPr>
          <p:cNvPr name="TextBox 11" id="11"/>
          <p:cNvSpPr txBox="true"/>
          <p:nvPr/>
        </p:nvSpPr>
        <p:spPr>
          <a:xfrm rot="0">
            <a:off x="2124147" y="7130210"/>
            <a:ext cx="8396674" cy="575311"/>
          </a:xfrm>
          <a:prstGeom prst="rect">
            <a:avLst/>
          </a:prstGeom>
        </p:spPr>
        <p:txBody>
          <a:bodyPr anchor="t" rtlCol="false" tIns="0" lIns="0" bIns="0" rIns="0">
            <a:spAutoFit/>
          </a:bodyPr>
          <a:lstStyle/>
          <a:p>
            <a:pPr algn="l" marL="755642" indent="-377821" lvl="1">
              <a:lnSpc>
                <a:spcPts val="4619"/>
              </a:lnSpc>
              <a:buFont typeface="Arial"/>
              <a:buChar char="•"/>
            </a:pPr>
            <a:r>
              <a:rPr lang="en-US" b="true" sz="3499">
                <a:solidFill>
                  <a:srgbClr val="596A76"/>
                </a:solidFill>
                <a:latin typeface="HK Grotesk Medium"/>
                <a:ea typeface="HK Grotesk Medium"/>
                <a:cs typeface="HK Grotesk Medium"/>
                <a:sym typeface="HK Grotesk Medium"/>
              </a:rPr>
              <a:t>Calculer la longueur moyenne :</a:t>
            </a:r>
          </a:p>
        </p:txBody>
      </p:sp>
      <p:sp>
        <p:nvSpPr>
          <p:cNvPr name="Freeform 12" id="12"/>
          <p:cNvSpPr/>
          <p:nvPr/>
        </p:nvSpPr>
        <p:spPr>
          <a:xfrm flipH="false" flipV="false" rot="0">
            <a:off x="4594183" y="7441678"/>
            <a:ext cx="6112434" cy="2865203"/>
          </a:xfrm>
          <a:custGeom>
            <a:avLst/>
            <a:gdLst/>
            <a:ahLst/>
            <a:cxnLst/>
            <a:rect r="r" b="b" t="t" l="l"/>
            <a:pathLst>
              <a:path h="2865203" w="6112434">
                <a:moveTo>
                  <a:pt x="0" y="0"/>
                </a:moveTo>
                <a:lnTo>
                  <a:pt x="6112434" y="0"/>
                </a:lnTo>
                <a:lnTo>
                  <a:pt x="6112434" y="2865203"/>
                </a:lnTo>
                <a:lnTo>
                  <a:pt x="0" y="2865203"/>
                </a:lnTo>
                <a:lnTo>
                  <a:pt x="0" y="0"/>
                </a:lnTo>
                <a:close/>
              </a:path>
            </a:pathLst>
          </a:custGeom>
          <a:blipFill>
            <a:blip r:embed="rId4">
              <a:alphaModFix amt="40000"/>
            </a:blip>
            <a:stretch>
              <a:fillRect l="0" t="0" r="0" b="0"/>
            </a:stretch>
          </a:blipFill>
        </p:spPr>
      </p:sp>
      <p:sp>
        <p:nvSpPr>
          <p:cNvPr name="Freeform 13" id="13"/>
          <p:cNvSpPr/>
          <p:nvPr/>
        </p:nvSpPr>
        <p:spPr>
          <a:xfrm flipH="true" flipV="false" rot="0">
            <a:off x="-545037" y="5670685"/>
            <a:ext cx="3805720" cy="5213315"/>
          </a:xfrm>
          <a:custGeom>
            <a:avLst/>
            <a:gdLst/>
            <a:ahLst/>
            <a:cxnLst/>
            <a:rect r="r" b="b" t="t" l="l"/>
            <a:pathLst>
              <a:path h="5213315" w="3805720">
                <a:moveTo>
                  <a:pt x="3805720" y="0"/>
                </a:moveTo>
                <a:lnTo>
                  <a:pt x="0" y="0"/>
                </a:lnTo>
                <a:lnTo>
                  <a:pt x="0" y="5213314"/>
                </a:lnTo>
                <a:lnTo>
                  <a:pt x="3805720" y="5213314"/>
                </a:lnTo>
                <a:lnTo>
                  <a:pt x="3805720" y="0"/>
                </a:lnTo>
                <a:close/>
              </a:path>
            </a:pathLst>
          </a:custGeom>
          <a:blipFill>
            <a:blip r:embed="rId5"/>
            <a:stretch>
              <a:fillRect l="0" t="0" r="0" b="0"/>
            </a:stretch>
          </a:blipFill>
        </p:spPr>
      </p:sp>
      <p:sp>
        <p:nvSpPr>
          <p:cNvPr name="TextBox 14" id="14"/>
          <p:cNvSpPr txBox="true"/>
          <p:nvPr/>
        </p:nvSpPr>
        <p:spPr>
          <a:xfrm rot="0">
            <a:off x="0" y="862542"/>
            <a:ext cx="15736562" cy="248320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Détection d’attaques par entropie et codage de Huffman :</a:t>
            </a:r>
          </a:p>
          <a:p>
            <a:pPr algn="l">
              <a:lnSpc>
                <a:spcPts val="6468"/>
              </a:lnSpc>
            </a:pPr>
          </a:p>
        </p:txBody>
      </p:sp>
      <p:sp>
        <p:nvSpPr>
          <p:cNvPr name="TextBox 15" id="15"/>
          <p:cNvSpPr txBox="true"/>
          <p:nvPr/>
        </p:nvSpPr>
        <p:spPr>
          <a:xfrm rot="0">
            <a:off x="1130509" y="2884731"/>
            <a:ext cx="5930068" cy="575311"/>
          </a:xfrm>
          <a:prstGeom prst="rect">
            <a:avLst/>
          </a:prstGeom>
        </p:spPr>
        <p:txBody>
          <a:bodyPr anchor="t" rtlCol="false" tIns="0" lIns="0" bIns="0" rIns="0">
            <a:spAutoFit/>
          </a:bodyPr>
          <a:lstStyle/>
          <a:p>
            <a:pPr algn="l" marL="755642" indent="-377821" lvl="1">
              <a:lnSpc>
                <a:spcPts val="4619"/>
              </a:lnSpc>
              <a:buFont typeface="Arial"/>
              <a:buChar char="•"/>
            </a:pPr>
            <a:r>
              <a:rPr lang="en-US" b="true" sz="3499">
                <a:solidFill>
                  <a:srgbClr val="596A76"/>
                </a:solidFill>
                <a:latin typeface="HK Grotesk Medium"/>
                <a:ea typeface="HK Grotesk Medium"/>
                <a:cs typeface="HK Grotesk Medium"/>
                <a:sym typeface="HK Grotesk Medium"/>
              </a:rPr>
              <a:t>Le codage de Huffman :</a:t>
            </a:r>
          </a:p>
        </p:txBody>
      </p:sp>
      <p:sp>
        <p:nvSpPr>
          <p:cNvPr name="TextBox 16" id="16"/>
          <p:cNvSpPr txBox="true"/>
          <p:nvPr/>
        </p:nvSpPr>
        <p:spPr>
          <a:xfrm rot="0">
            <a:off x="1130509" y="3450517"/>
            <a:ext cx="15431373" cy="982981"/>
          </a:xfrm>
          <a:prstGeom prst="rect">
            <a:avLst/>
          </a:prstGeom>
        </p:spPr>
        <p:txBody>
          <a:bodyPr anchor="t" rtlCol="false" tIns="0" lIns="0" bIns="0" rIns="0">
            <a:spAutoFit/>
          </a:bodyPr>
          <a:lstStyle/>
          <a:p>
            <a:pPr algn="l">
              <a:lnSpc>
                <a:spcPts val="4049"/>
              </a:lnSpc>
            </a:pPr>
            <a:r>
              <a:rPr lang="en-US" sz="2699">
                <a:solidFill>
                  <a:srgbClr val="596A76"/>
                </a:solidFill>
                <a:latin typeface="HK Grotesk Light"/>
                <a:ea typeface="HK Grotesk Light"/>
                <a:cs typeface="HK Grotesk Light"/>
                <a:sym typeface="HK Grotesk Light"/>
              </a:rPr>
              <a:t>Huffman est un algorithme de compression sans perte qui construit un code binaire optimal pour une distribution donnée. Il assigne des codes plus courts aux symboles plus fréquents.</a:t>
            </a:r>
          </a:p>
        </p:txBody>
      </p:sp>
      <p:sp>
        <p:nvSpPr>
          <p:cNvPr name="TextBox 17" id="17"/>
          <p:cNvSpPr txBox="true"/>
          <p:nvPr/>
        </p:nvSpPr>
        <p:spPr>
          <a:xfrm rot="0">
            <a:off x="1192657" y="4652011"/>
            <a:ext cx="8334526" cy="491489"/>
          </a:xfrm>
          <a:prstGeom prst="rect">
            <a:avLst/>
          </a:prstGeom>
        </p:spPr>
        <p:txBody>
          <a:bodyPr anchor="t" rtlCol="false" tIns="0" lIns="0" bIns="0" rIns="0">
            <a:spAutoFit/>
          </a:bodyPr>
          <a:lstStyle/>
          <a:p>
            <a:pPr algn="l" marL="755642" indent="-377821" lvl="1">
              <a:lnSpc>
                <a:spcPts val="3779"/>
              </a:lnSpc>
              <a:buFont typeface="Arial"/>
              <a:buChar char="•"/>
            </a:pPr>
            <a:r>
              <a:rPr lang="en-US" b="true" sz="3499">
                <a:solidFill>
                  <a:srgbClr val="596A76"/>
                </a:solidFill>
                <a:latin typeface="HK Grotesk Medium"/>
                <a:ea typeface="HK Grotesk Medium"/>
                <a:cs typeface="HK Grotesk Medium"/>
                <a:sym typeface="HK Grotesk Medium"/>
              </a:rPr>
              <a:t>Construire le codage de Huffman :</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TextBox 2" id="2"/>
          <p:cNvSpPr txBox="true"/>
          <p:nvPr/>
        </p:nvSpPr>
        <p:spPr>
          <a:xfrm rot="0">
            <a:off x="2416750" y="3583867"/>
            <a:ext cx="15431373" cy="3594736"/>
          </a:xfrm>
          <a:prstGeom prst="rect">
            <a:avLst/>
          </a:prstGeom>
        </p:spPr>
        <p:txBody>
          <a:bodyPr anchor="t" rtlCol="false" tIns="0" lIns="0" bIns="0" rIns="0">
            <a:spAutoFit/>
          </a:bodyPr>
          <a:lstStyle/>
          <a:p>
            <a:pPr algn="l">
              <a:lnSpc>
                <a:spcPts val="4799"/>
              </a:lnSpc>
            </a:pPr>
            <a:r>
              <a:rPr lang="en-US" sz="3199">
                <a:solidFill>
                  <a:srgbClr val="596A76"/>
                </a:solidFill>
                <a:latin typeface="HK Grotesk Light"/>
                <a:ea typeface="HK Grotesk Light"/>
                <a:cs typeface="HK Grotesk Light"/>
                <a:sym typeface="HK Grotesk Light"/>
              </a:rPr>
              <a:t>L’idée est de comparer deux mesures issues de la théorie de l’information appliquées </a:t>
            </a:r>
          </a:p>
          <a:p>
            <a:pPr algn="l">
              <a:lnSpc>
                <a:spcPts val="4799"/>
              </a:lnSpc>
            </a:pPr>
            <a:r>
              <a:rPr lang="en-US" sz="3199">
                <a:solidFill>
                  <a:srgbClr val="596A76"/>
                </a:solidFill>
                <a:latin typeface="HK Grotesk Light"/>
                <a:ea typeface="HK Grotesk Light"/>
                <a:cs typeface="HK Grotesk Light"/>
                <a:sym typeface="HK Grotesk Light"/>
              </a:rPr>
              <a:t>à une fenêtre de trafic réseau :</a:t>
            </a:r>
          </a:p>
          <a:p>
            <a:pPr algn="l">
              <a:lnSpc>
                <a:spcPts val="5099"/>
              </a:lnSpc>
            </a:pPr>
            <a:r>
              <a:rPr lang="en-US" sz="3399" b="true">
                <a:solidFill>
                  <a:srgbClr val="596A76"/>
                </a:solidFill>
                <a:latin typeface="HK Grotesk Bold"/>
                <a:ea typeface="HK Grotesk Bold"/>
                <a:cs typeface="HK Grotesk Bold"/>
                <a:sym typeface="HK Grotesk Bold"/>
              </a:rPr>
              <a:t>On commence par calculer :</a:t>
            </a:r>
          </a:p>
          <a:p>
            <a:pPr algn="l" marL="690872" indent="-345436" lvl="1">
              <a:lnSpc>
                <a:spcPts val="4799"/>
              </a:lnSpc>
              <a:buFont typeface="Arial"/>
              <a:buChar char="•"/>
            </a:pPr>
            <a:r>
              <a:rPr lang="en-US" sz="3199">
                <a:solidFill>
                  <a:srgbClr val="596A76"/>
                </a:solidFill>
                <a:latin typeface="HK Grotesk Light"/>
                <a:ea typeface="HK Grotesk Light"/>
                <a:cs typeface="HK Grotesk Light"/>
                <a:sym typeface="HK Grotesk Light"/>
              </a:rPr>
              <a:t>L’entropie de Shannon H</a:t>
            </a:r>
          </a:p>
          <a:p>
            <a:pPr algn="l" marL="690872" indent="-345436" lvl="1">
              <a:lnSpc>
                <a:spcPts val="4799"/>
              </a:lnSpc>
              <a:buFont typeface="Arial"/>
              <a:buChar char="•"/>
            </a:pPr>
            <a:r>
              <a:rPr lang="en-US" sz="3199">
                <a:solidFill>
                  <a:srgbClr val="596A76"/>
                </a:solidFill>
                <a:latin typeface="HK Grotesk Light"/>
                <a:ea typeface="HK Grotesk Light"/>
                <a:cs typeface="HK Grotesk Light"/>
                <a:sym typeface="HK Grotesk Light"/>
              </a:rPr>
              <a:t>La longueur moyenne du codage de Huffman L</a:t>
            </a:r>
          </a:p>
          <a:p>
            <a:pPr algn="l">
              <a:lnSpc>
                <a:spcPts val="4649"/>
              </a:lnSpc>
            </a:pPr>
          </a:p>
        </p:txBody>
      </p:sp>
      <p:sp>
        <p:nvSpPr>
          <p:cNvPr name="Freeform 3" id="3"/>
          <p:cNvSpPr/>
          <p:nvPr/>
        </p:nvSpPr>
        <p:spPr>
          <a:xfrm flipH="false" flipV="false" rot="0">
            <a:off x="9144000" y="7441965"/>
            <a:ext cx="3929426" cy="1625354"/>
          </a:xfrm>
          <a:custGeom>
            <a:avLst/>
            <a:gdLst/>
            <a:ahLst/>
            <a:cxnLst/>
            <a:rect r="r" b="b" t="t" l="l"/>
            <a:pathLst>
              <a:path h="1625354" w="3929426">
                <a:moveTo>
                  <a:pt x="0" y="0"/>
                </a:moveTo>
                <a:lnTo>
                  <a:pt x="3929426" y="0"/>
                </a:lnTo>
                <a:lnTo>
                  <a:pt x="3929426" y="1625354"/>
                </a:lnTo>
                <a:lnTo>
                  <a:pt x="0" y="1625354"/>
                </a:lnTo>
                <a:lnTo>
                  <a:pt x="0" y="0"/>
                </a:lnTo>
                <a:close/>
              </a:path>
            </a:pathLst>
          </a:custGeom>
          <a:blipFill>
            <a:blip r:embed="rId2">
              <a:alphaModFix amt="75000"/>
            </a:blip>
            <a:stretch>
              <a:fillRect l="0" t="0" r="0" b="0"/>
            </a:stretch>
          </a:blipFill>
        </p:spPr>
      </p:sp>
      <p:sp>
        <p:nvSpPr>
          <p:cNvPr name="TextBox 4" id="4"/>
          <p:cNvSpPr txBox="true"/>
          <p:nvPr/>
        </p:nvSpPr>
        <p:spPr>
          <a:xfrm rot="0">
            <a:off x="0" y="729749"/>
            <a:ext cx="15736562" cy="248320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Détection d’attaques par entropie et codage de Huffman :</a:t>
            </a:r>
          </a:p>
          <a:p>
            <a:pPr algn="l">
              <a:lnSpc>
                <a:spcPts val="6468"/>
              </a:lnSpc>
            </a:pPr>
          </a:p>
        </p:txBody>
      </p:sp>
      <p:sp>
        <p:nvSpPr>
          <p:cNvPr name="TextBox 5" id="5"/>
          <p:cNvSpPr txBox="true"/>
          <p:nvPr/>
        </p:nvSpPr>
        <p:spPr>
          <a:xfrm rot="0">
            <a:off x="1028700" y="2901481"/>
            <a:ext cx="7879643" cy="575311"/>
          </a:xfrm>
          <a:prstGeom prst="rect">
            <a:avLst/>
          </a:prstGeom>
        </p:spPr>
        <p:txBody>
          <a:bodyPr anchor="t" rtlCol="false" tIns="0" lIns="0" bIns="0" rIns="0">
            <a:spAutoFit/>
          </a:bodyPr>
          <a:lstStyle/>
          <a:p>
            <a:pPr algn="l" marL="755642" indent="-377821" lvl="1">
              <a:lnSpc>
                <a:spcPts val="4619"/>
              </a:lnSpc>
              <a:buFont typeface="Arial"/>
              <a:buChar char="•"/>
            </a:pPr>
            <a:r>
              <a:rPr lang="en-US" b="true" sz="3499">
                <a:solidFill>
                  <a:srgbClr val="596A76"/>
                </a:solidFill>
                <a:latin typeface="HK Grotesk Medium"/>
                <a:ea typeface="HK Grotesk Medium"/>
                <a:cs typeface="HK Grotesk Medium"/>
                <a:sym typeface="HK Grotesk Medium"/>
              </a:rPr>
              <a:t> Principe général de l’analyse :</a:t>
            </a:r>
          </a:p>
        </p:txBody>
      </p:sp>
      <p:sp>
        <p:nvSpPr>
          <p:cNvPr name="TextBox 6" id="6"/>
          <p:cNvSpPr txBox="true"/>
          <p:nvPr/>
        </p:nvSpPr>
        <p:spPr>
          <a:xfrm rot="0">
            <a:off x="1192657" y="6829035"/>
            <a:ext cx="15431373" cy="603887"/>
          </a:xfrm>
          <a:prstGeom prst="rect">
            <a:avLst/>
          </a:prstGeom>
        </p:spPr>
        <p:txBody>
          <a:bodyPr anchor="t" rtlCol="false" tIns="0" lIns="0" bIns="0" rIns="0">
            <a:spAutoFit/>
          </a:bodyPr>
          <a:lstStyle/>
          <a:p>
            <a:pPr algn="l" marL="734051" indent="-367026" lvl="1">
              <a:lnSpc>
                <a:spcPts val="5099"/>
              </a:lnSpc>
              <a:buFont typeface="Arial"/>
              <a:buChar char="•"/>
            </a:pPr>
            <a:r>
              <a:rPr lang="en-US" b="true" sz="3399">
                <a:solidFill>
                  <a:srgbClr val="596A76"/>
                </a:solidFill>
                <a:latin typeface="HK Grotesk Bold"/>
                <a:ea typeface="HK Grotesk Bold"/>
                <a:cs typeface="HK Grotesk Bold"/>
                <a:sym typeface="HK Grotesk Bold"/>
              </a:rPr>
              <a:t>On déterminer la différence :</a:t>
            </a:r>
          </a:p>
        </p:txBody>
      </p:sp>
      <p:sp>
        <p:nvSpPr>
          <p:cNvPr name="Freeform 7" id="7"/>
          <p:cNvSpPr/>
          <p:nvPr/>
        </p:nvSpPr>
        <p:spPr>
          <a:xfrm flipH="false" flipV="false" rot="0">
            <a:off x="8204883" y="6927615"/>
            <a:ext cx="5661981" cy="2654054"/>
          </a:xfrm>
          <a:custGeom>
            <a:avLst/>
            <a:gdLst/>
            <a:ahLst/>
            <a:cxnLst/>
            <a:rect r="r" b="b" t="t" l="l"/>
            <a:pathLst>
              <a:path h="2654054" w="5661981">
                <a:moveTo>
                  <a:pt x="0" y="0"/>
                </a:moveTo>
                <a:lnTo>
                  <a:pt x="5661981" y="0"/>
                </a:lnTo>
                <a:lnTo>
                  <a:pt x="5661981" y="2654054"/>
                </a:lnTo>
                <a:lnTo>
                  <a:pt x="0" y="2654054"/>
                </a:lnTo>
                <a:lnTo>
                  <a:pt x="0" y="0"/>
                </a:lnTo>
                <a:close/>
              </a:path>
            </a:pathLst>
          </a:custGeom>
          <a:blipFill>
            <a:blip r:embed="rId3">
              <a:alphaModFix amt="40000"/>
            </a:blip>
            <a:stretch>
              <a:fillRect l="0" t="0" r="0" b="0"/>
            </a:stretch>
          </a:blipFill>
        </p:spPr>
      </p:sp>
      <p:grpSp>
        <p:nvGrpSpPr>
          <p:cNvPr name="Group 8" id="8"/>
          <p:cNvGrpSpPr/>
          <p:nvPr/>
        </p:nvGrpSpPr>
        <p:grpSpPr>
          <a:xfrm rot="-8100000">
            <a:off x="13106280" y="-1629406"/>
            <a:ext cx="10863149" cy="10863149"/>
            <a:chOff x="0" y="0"/>
            <a:chExt cx="2041549" cy="2041549"/>
          </a:xfrm>
        </p:grpSpPr>
        <p:sp>
          <p:nvSpPr>
            <p:cNvPr name="Freeform 9" id="9"/>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alpha val="58824"/>
              </a:srgbClr>
            </a:solidFill>
          </p:spPr>
        </p:sp>
        <p:sp>
          <p:nvSpPr>
            <p:cNvPr name="TextBox 10" id="10"/>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4">
              <a:alphaModFix amt="6999"/>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TextBox 2" id="2"/>
          <p:cNvSpPr txBox="true"/>
          <p:nvPr/>
        </p:nvSpPr>
        <p:spPr>
          <a:xfrm rot="0">
            <a:off x="1028700" y="526732"/>
            <a:ext cx="7249850" cy="727075"/>
          </a:xfrm>
          <a:prstGeom prst="rect">
            <a:avLst/>
          </a:prstGeom>
        </p:spPr>
        <p:txBody>
          <a:bodyPr anchor="t" rtlCol="false" tIns="0" lIns="0" bIns="0" rIns="0">
            <a:spAutoFit/>
          </a:bodyPr>
          <a:lstStyle/>
          <a:p>
            <a:pPr algn="l">
              <a:lnSpc>
                <a:spcPts val="5500"/>
              </a:lnSpc>
            </a:pPr>
            <a:r>
              <a:rPr lang="en-US" sz="5000" b="true">
                <a:solidFill>
                  <a:srgbClr val="16599D"/>
                </a:solidFill>
                <a:latin typeface="Helios Bold"/>
                <a:ea typeface="Helios Bold"/>
                <a:cs typeface="Helios Bold"/>
                <a:sym typeface="Helios Bold"/>
              </a:rPr>
              <a:t>Plan de presentation</a:t>
            </a:r>
          </a:p>
        </p:txBody>
      </p:sp>
      <p:sp>
        <p:nvSpPr>
          <p:cNvPr name="AutoShape 3" id="3"/>
          <p:cNvSpPr/>
          <p:nvPr/>
        </p:nvSpPr>
        <p:spPr>
          <a:xfrm flipH="true" flipV="true">
            <a:off x="6898117" y="1602563"/>
            <a:ext cx="0" cy="10022283"/>
          </a:xfrm>
          <a:prstGeom prst="line">
            <a:avLst/>
          </a:prstGeom>
          <a:ln cap="flat" w="66675">
            <a:solidFill>
              <a:srgbClr val="0F4984"/>
            </a:solidFill>
            <a:prstDash val="solid"/>
            <a:headEnd type="none" len="sm" w="sm"/>
            <a:tailEnd type="none" len="sm" w="sm"/>
          </a:ln>
        </p:spPr>
      </p:sp>
      <p:sp>
        <p:nvSpPr>
          <p:cNvPr name="TextBox 4" id="4"/>
          <p:cNvSpPr txBox="true"/>
          <p:nvPr/>
        </p:nvSpPr>
        <p:spPr>
          <a:xfrm rot="0">
            <a:off x="7090710" y="1545413"/>
            <a:ext cx="9240076" cy="521223"/>
          </a:xfrm>
          <a:prstGeom prst="rect">
            <a:avLst/>
          </a:prstGeom>
        </p:spPr>
        <p:txBody>
          <a:bodyPr anchor="t" rtlCol="false" tIns="0" lIns="0" bIns="0" rIns="0">
            <a:spAutoFit/>
          </a:bodyPr>
          <a:lstStyle/>
          <a:p>
            <a:pPr algn="l">
              <a:lnSpc>
                <a:spcPts val="4346"/>
              </a:lnSpc>
              <a:spcBef>
                <a:spcPct val="0"/>
              </a:spcBef>
            </a:pPr>
            <a:r>
              <a:rPr lang="en-US" b="true" sz="3104">
                <a:solidFill>
                  <a:srgbClr val="0F4984"/>
                </a:solidFill>
                <a:latin typeface="Montserrat Bold"/>
                <a:ea typeface="Montserrat Bold"/>
                <a:cs typeface="Montserrat Bold"/>
                <a:sym typeface="Montserrat Bold"/>
              </a:rPr>
              <a:t>Contexte de projet</a:t>
            </a:r>
          </a:p>
        </p:txBody>
      </p:sp>
      <p:sp>
        <p:nvSpPr>
          <p:cNvPr name="TextBox 5" id="5"/>
          <p:cNvSpPr txBox="true"/>
          <p:nvPr/>
        </p:nvSpPr>
        <p:spPr>
          <a:xfrm rot="0">
            <a:off x="7430459" y="2090387"/>
            <a:ext cx="9828841" cy="1189355"/>
          </a:xfrm>
          <a:prstGeom prst="rect">
            <a:avLst/>
          </a:prstGeom>
        </p:spPr>
        <p:txBody>
          <a:bodyPr anchor="t" rtlCol="false" tIns="0" lIns="0" bIns="0" rIns="0">
            <a:spAutoFit/>
          </a:bodyPr>
          <a:lstStyle/>
          <a:p>
            <a:pPr algn="l" marL="496572" indent="-248286" lvl="1">
              <a:lnSpc>
                <a:spcPts val="3220"/>
              </a:lnSpc>
              <a:buFont typeface="Arial"/>
              <a:buChar char="•"/>
            </a:pPr>
            <a:r>
              <a:rPr lang="en-US" sz="2300">
                <a:solidFill>
                  <a:srgbClr val="000000"/>
                </a:solidFill>
                <a:latin typeface="Montserrat"/>
                <a:ea typeface="Montserrat"/>
                <a:cs typeface="Montserrat"/>
                <a:sym typeface="Montserrat"/>
              </a:rPr>
              <a:t>Problématique</a:t>
            </a:r>
          </a:p>
          <a:p>
            <a:pPr algn="l" marL="496572" indent="-248286" lvl="1">
              <a:lnSpc>
                <a:spcPts val="3220"/>
              </a:lnSpc>
              <a:buFont typeface="Arial"/>
              <a:buChar char="•"/>
            </a:pPr>
            <a:r>
              <a:rPr lang="en-US" sz="2300">
                <a:solidFill>
                  <a:srgbClr val="000000"/>
                </a:solidFill>
                <a:latin typeface="Montserrat"/>
                <a:ea typeface="Montserrat"/>
                <a:cs typeface="Montserrat"/>
                <a:sym typeface="Montserrat"/>
              </a:rPr>
              <a:t>Définition des attaques</a:t>
            </a:r>
          </a:p>
          <a:p>
            <a:pPr algn="l" marL="496572" indent="-248286" lvl="1">
              <a:lnSpc>
                <a:spcPts val="3220"/>
              </a:lnSpc>
              <a:buFont typeface="Arial"/>
              <a:buChar char="•"/>
            </a:pPr>
            <a:r>
              <a:rPr lang="en-US" sz="2300">
                <a:solidFill>
                  <a:srgbClr val="000000"/>
                </a:solidFill>
                <a:latin typeface="Montserrat"/>
                <a:ea typeface="Montserrat"/>
                <a:cs typeface="Montserrat"/>
                <a:sym typeface="Montserrat"/>
              </a:rPr>
              <a:t>Historique des attaques</a:t>
            </a:r>
          </a:p>
        </p:txBody>
      </p:sp>
      <p:sp>
        <p:nvSpPr>
          <p:cNvPr name="TextBox 6" id="6"/>
          <p:cNvSpPr txBox="true"/>
          <p:nvPr/>
        </p:nvSpPr>
        <p:spPr>
          <a:xfrm rot="0">
            <a:off x="7090710" y="3293968"/>
            <a:ext cx="9240076" cy="521223"/>
          </a:xfrm>
          <a:prstGeom prst="rect">
            <a:avLst/>
          </a:prstGeom>
        </p:spPr>
        <p:txBody>
          <a:bodyPr anchor="t" rtlCol="false" tIns="0" lIns="0" bIns="0" rIns="0">
            <a:spAutoFit/>
          </a:bodyPr>
          <a:lstStyle/>
          <a:p>
            <a:pPr algn="l">
              <a:lnSpc>
                <a:spcPts val="4346"/>
              </a:lnSpc>
              <a:spcBef>
                <a:spcPct val="0"/>
              </a:spcBef>
            </a:pPr>
            <a:r>
              <a:rPr lang="en-US" b="true" sz="3104">
                <a:solidFill>
                  <a:srgbClr val="0F4984"/>
                </a:solidFill>
                <a:latin typeface="Montserrat Bold"/>
                <a:ea typeface="Montserrat Bold"/>
                <a:cs typeface="Montserrat Bold"/>
                <a:sym typeface="Montserrat Bold"/>
              </a:rPr>
              <a:t>Approche basée sur le Machine Learning </a:t>
            </a:r>
          </a:p>
        </p:txBody>
      </p:sp>
      <p:sp>
        <p:nvSpPr>
          <p:cNvPr name="TextBox 7" id="7"/>
          <p:cNvSpPr txBox="true"/>
          <p:nvPr/>
        </p:nvSpPr>
        <p:spPr>
          <a:xfrm rot="0">
            <a:off x="7344626" y="6233601"/>
            <a:ext cx="9828841" cy="1989455"/>
          </a:xfrm>
          <a:prstGeom prst="rect">
            <a:avLst/>
          </a:prstGeom>
        </p:spPr>
        <p:txBody>
          <a:bodyPr anchor="t" rtlCol="false" tIns="0" lIns="0" bIns="0" rIns="0">
            <a:spAutoFit/>
          </a:bodyPr>
          <a:lstStyle/>
          <a:p>
            <a:pPr algn="l" marL="496572" indent="-248286" lvl="1">
              <a:lnSpc>
                <a:spcPts val="3220"/>
              </a:lnSpc>
              <a:buFont typeface="Arial"/>
              <a:buChar char="•"/>
            </a:pPr>
            <a:r>
              <a:rPr lang="en-US" sz="2300">
                <a:solidFill>
                  <a:srgbClr val="000000"/>
                </a:solidFill>
                <a:latin typeface="Montserrat"/>
                <a:ea typeface="Montserrat"/>
                <a:cs typeface="Montserrat"/>
                <a:sym typeface="Montserrat"/>
              </a:rPr>
              <a:t>Introduction à la théorie de l'information (entropie, codage de Huffman)</a:t>
            </a:r>
          </a:p>
          <a:p>
            <a:pPr algn="l" marL="496572" indent="-248286" lvl="1">
              <a:lnSpc>
                <a:spcPts val="3220"/>
              </a:lnSpc>
              <a:buFont typeface="Arial"/>
              <a:buChar char="•"/>
            </a:pPr>
            <a:r>
              <a:rPr lang="en-US" sz="2300">
                <a:solidFill>
                  <a:srgbClr val="000000"/>
                </a:solidFill>
                <a:latin typeface="Montserrat"/>
                <a:ea typeface="Montserrat"/>
                <a:cs typeface="Montserrat"/>
                <a:sym typeface="Montserrat"/>
              </a:rPr>
              <a:t>Utilisation de l’entropie pour la détection des anomalies</a:t>
            </a:r>
          </a:p>
          <a:p>
            <a:pPr algn="l" marL="496572" indent="-248286" lvl="1">
              <a:lnSpc>
                <a:spcPts val="3220"/>
              </a:lnSpc>
              <a:buFont typeface="Arial"/>
              <a:buChar char="•"/>
            </a:pPr>
            <a:r>
              <a:rPr lang="en-US" sz="2300">
                <a:solidFill>
                  <a:srgbClr val="000000"/>
                </a:solidFill>
                <a:latin typeface="Montserrat"/>
                <a:ea typeface="Montserrat"/>
                <a:cs typeface="Montserrat"/>
                <a:sym typeface="Montserrat"/>
              </a:rPr>
              <a:t>Suivi des paquets avec l’algorithme de Huffman </a:t>
            </a:r>
          </a:p>
          <a:p>
            <a:pPr algn="l" marL="496572" indent="-248286" lvl="1">
              <a:lnSpc>
                <a:spcPts val="3220"/>
              </a:lnSpc>
              <a:buFont typeface="Arial"/>
              <a:buChar char="•"/>
            </a:pPr>
            <a:r>
              <a:rPr lang="en-US" sz="2300">
                <a:solidFill>
                  <a:srgbClr val="000000"/>
                </a:solidFill>
                <a:latin typeface="Montserrat"/>
                <a:ea typeface="Montserrat"/>
                <a:cs typeface="Montserrat"/>
                <a:sym typeface="Montserrat"/>
              </a:rPr>
              <a:t>Résultats obtenue</a:t>
            </a:r>
          </a:p>
        </p:txBody>
      </p:sp>
      <p:sp>
        <p:nvSpPr>
          <p:cNvPr name="TextBox 8" id="8"/>
          <p:cNvSpPr txBox="true"/>
          <p:nvPr/>
        </p:nvSpPr>
        <p:spPr>
          <a:xfrm rot="0">
            <a:off x="7147772" y="5621891"/>
            <a:ext cx="10222548" cy="521223"/>
          </a:xfrm>
          <a:prstGeom prst="rect">
            <a:avLst/>
          </a:prstGeom>
        </p:spPr>
        <p:txBody>
          <a:bodyPr anchor="t" rtlCol="false" tIns="0" lIns="0" bIns="0" rIns="0">
            <a:spAutoFit/>
          </a:bodyPr>
          <a:lstStyle/>
          <a:p>
            <a:pPr algn="l">
              <a:lnSpc>
                <a:spcPts val="4346"/>
              </a:lnSpc>
              <a:spcBef>
                <a:spcPct val="0"/>
              </a:spcBef>
            </a:pPr>
            <a:r>
              <a:rPr lang="en-US" b="true" sz="3104">
                <a:solidFill>
                  <a:srgbClr val="0F4984"/>
                </a:solidFill>
                <a:latin typeface="Montserrat Bold"/>
                <a:ea typeface="Montserrat Bold"/>
                <a:cs typeface="Montserrat Bold"/>
                <a:sym typeface="Montserrat Bold"/>
              </a:rPr>
              <a:t>Approche basée sur la Théorie de l’Information</a:t>
            </a:r>
          </a:p>
        </p:txBody>
      </p:sp>
      <p:sp>
        <p:nvSpPr>
          <p:cNvPr name="TextBox 9" id="9"/>
          <p:cNvSpPr txBox="true"/>
          <p:nvPr/>
        </p:nvSpPr>
        <p:spPr>
          <a:xfrm rot="0">
            <a:off x="7358228" y="3916908"/>
            <a:ext cx="9828841" cy="1589405"/>
          </a:xfrm>
          <a:prstGeom prst="rect">
            <a:avLst/>
          </a:prstGeom>
        </p:spPr>
        <p:txBody>
          <a:bodyPr anchor="t" rtlCol="false" tIns="0" lIns="0" bIns="0" rIns="0">
            <a:spAutoFit/>
          </a:bodyPr>
          <a:lstStyle/>
          <a:p>
            <a:pPr algn="l" marL="496571" indent="-248285" lvl="1">
              <a:lnSpc>
                <a:spcPts val="3220"/>
              </a:lnSpc>
              <a:buFont typeface="Arial"/>
              <a:buChar char="•"/>
            </a:pPr>
            <a:r>
              <a:rPr lang="en-US" sz="2300">
                <a:solidFill>
                  <a:srgbClr val="000000"/>
                </a:solidFill>
                <a:latin typeface="Montserrat"/>
                <a:ea typeface="Montserrat"/>
                <a:cs typeface="Montserrat"/>
                <a:sym typeface="Montserrat"/>
              </a:rPr>
              <a:t>Prétraitement des données </a:t>
            </a:r>
          </a:p>
          <a:p>
            <a:pPr algn="l" marL="496571" indent="-248285" lvl="1">
              <a:lnSpc>
                <a:spcPts val="3220"/>
              </a:lnSpc>
              <a:buFont typeface="Arial"/>
              <a:buChar char="•"/>
            </a:pPr>
            <a:r>
              <a:rPr lang="en-US" sz="2300">
                <a:solidFill>
                  <a:srgbClr val="000000"/>
                </a:solidFill>
                <a:latin typeface="Montserrat"/>
                <a:ea typeface="Montserrat"/>
                <a:cs typeface="Montserrat"/>
                <a:sym typeface="Montserrat"/>
              </a:rPr>
              <a:t>Modèles choisis </a:t>
            </a:r>
          </a:p>
          <a:p>
            <a:pPr algn="l" marL="496571" indent="-248285" lvl="1">
              <a:lnSpc>
                <a:spcPts val="3220"/>
              </a:lnSpc>
              <a:buFont typeface="Arial"/>
              <a:buChar char="•"/>
            </a:pPr>
            <a:r>
              <a:rPr lang="en-US" sz="2300">
                <a:solidFill>
                  <a:srgbClr val="000000"/>
                </a:solidFill>
                <a:latin typeface="Montserrat"/>
                <a:ea typeface="Montserrat"/>
                <a:cs typeface="Montserrat"/>
                <a:sym typeface="Montserrat"/>
              </a:rPr>
              <a:t>Entraînement et tests </a:t>
            </a:r>
          </a:p>
          <a:p>
            <a:pPr algn="l" marL="496571" indent="-248285" lvl="1">
              <a:lnSpc>
                <a:spcPts val="3220"/>
              </a:lnSpc>
              <a:buFont typeface="Arial"/>
              <a:buChar char="•"/>
            </a:pPr>
            <a:r>
              <a:rPr lang="en-US" sz="2300">
                <a:solidFill>
                  <a:srgbClr val="000000"/>
                </a:solidFill>
                <a:latin typeface="Montserrat"/>
                <a:ea typeface="Montserrat"/>
                <a:cs typeface="Montserrat"/>
                <a:sym typeface="Montserrat"/>
              </a:rPr>
              <a:t>Résultats obtenus</a:t>
            </a:r>
          </a:p>
        </p:txBody>
      </p:sp>
      <p:sp>
        <p:nvSpPr>
          <p:cNvPr name="TextBox 10" id="10"/>
          <p:cNvSpPr txBox="true"/>
          <p:nvPr/>
        </p:nvSpPr>
        <p:spPr>
          <a:xfrm rot="0">
            <a:off x="7260585" y="8508806"/>
            <a:ext cx="11197290" cy="521223"/>
          </a:xfrm>
          <a:prstGeom prst="rect">
            <a:avLst/>
          </a:prstGeom>
        </p:spPr>
        <p:txBody>
          <a:bodyPr anchor="t" rtlCol="false" tIns="0" lIns="0" bIns="0" rIns="0">
            <a:spAutoFit/>
          </a:bodyPr>
          <a:lstStyle/>
          <a:p>
            <a:pPr algn="l">
              <a:lnSpc>
                <a:spcPts val="4346"/>
              </a:lnSpc>
              <a:spcBef>
                <a:spcPct val="0"/>
              </a:spcBef>
            </a:pPr>
            <a:r>
              <a:rPr lang="en-US" b="true" sz="3104">
                <a:solidFill>
                  <a:srgbClr val="0F4984"/>
                </a:solidFill>
                <a:latin typeface="Montserrat Bold"/>
                <a:ea typeface="Montserrat Bold"/>
                <a:cs typeface="Montserrat Bold"/>
                <a:sym typeface="Montserrat Bold"/>
              </a:rPr>
              <a:t>Analyse comparative</a:t>
            </a:r>
          </a:p>
        </p:txBody>
      </p:sp>
      <p:sp>
        <p:nvSpPr>
          <p:cNvPr name="TextBox 11" id="11"/>
          <p:cNvSpPr txBox="true"/>
          <p:nvPr/>
        </p:nvSpPr>
        <p:spPr>
          <a:xfrm rot="0">
            <a:off x="7260585" y="9628834"/>
            <a:ext cx="11197290" cy="521223"/>
          </a:xfrm>
          <a:prstGeom prst="rect">
            <a:avLst/>
          </a:prstGeom>
        </p:spPr>
        <p:txBody>
          <a:bodyPr anchor="t" rtlCol="false" tIns="0" lIns="0" bIns="0" rIns="0">
            <a:spAutoFit/>
          </a:bodyPr>
          <a:lstStyle/>
          <a:p>
            <a:pPr algn="just">
              <a:lnSpc>
                <a:spcPts val="4346"/>
              </a:lnSpc>
            </a:pPr>
            <a:r>
              <a:rPr lang="en-US" b="true" sz="3104">
                <a:solidFill>
                  <a:srgbClr val="0F4984"/>
                </a:solidFill>
                <a:latin typeface="Montserrat Bold"/>
                <a:ea typeface="Montserrat Bold"/>
                <a:cs typeface="Montserrat Bold"/>
                <a:sym typeface="Montserrat Bold"/>
              </a:rPr>
              <a:t>Simulation et démonstration</a:t>
            </a:r>
          </a:p>
        </p:txBody>
      </p:sp>
      <p:sp>
        <p:nvSpPr>
          <p:cNvPr name="Freeform 12" id="12"/>
          <p:cNvSpPr/>
          <p:nvPr/>
        </p:nvSpPr>
        <p:spPr>
          <a:xfrm flipH="false" flipV="true" rot="0">
            <a:off x="17374541" y="5301795"/>
            <a:ext cx="475407" cy="312040"/>
          </a:xfrm>
          <a:custGeom>
            <a:avLst/>
            <a:gdLst/>
            <a:ahLst/>
            <a:cxnLst/>
            <a:rect r="r" b="b" t="t" l="l"/>
            <a:pathLst>
              <a:path h="312040" w="475407">
                <a:moveTo>
                  <a:pt x="0" y="312040"/>
                </a:moveTo>
                <a:lnTo>
                  <a:pt x="475408" y="312040"/>
                </a:lnTo>
                <a:lnTo>
                  <a:pt x="475408" y="0"/>
                </a:lnTo>
                <a:lnTo>
                  <a:pt x="0" y="0"/>
                </a:lnTo>
                <a:lnTo>
                  <a:pt x="0" y="31204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2700000">
            <a:off x="-6708426" y="1007040"/>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4">
              <a:alphaModFix amt="6999"/>
            </a:blip>
            <a:stretch>
              <a:fillRect l="0" t="0" r="0" b="0"/>
            </a:stretch>
          </a:blipFill>
        </p:spPr>
      </p:sp>
      <p:sp>
        <p:nvSpPr>
          <p:cNvPr name="TextBox 14" id="14"/>
          <p:cNvSpPr txBox="true"/>
          <p:nvPr/>
        </p:nvSpPr>
        <p:spPr>
          <a:xfrm rot="0">
            <a:off x="7430459" y="9153854"/>
            <a:ext cx="10857541" cy="389255"/>
          </a:xfrm>
          <a:prstGeom prst="rect">
            <a:avLst/>
          </a:prstGeom>
        </p:spPr>
        <p:txBody>
          <a:bodyPr anchor="t" rtlCol="false" tIns="0" lIns="0" bIns="0" rIns="0">
            <a:spAutoFit/>
          </a:bodyPr>
          <a:lstStyle/>
          <a:p>
            <a:pPr algn="l" marL="496572" indent="-248286" lvl="1">
              <a:lnSpc>
                <a:spcPts val="3220"/>
              </a:lnSpc>
              <a:buFont typeface="Arial"/>
              <a:buChar char="•"/>
            </a:pPr>
            <a:r>
              <a:rPr lang="en-US" b="true" sz="2300">
                <a:solidFill>
                  <a:srgbClr val="000000"/>
                </a:solidFill>
                <a:latin typeface="Montserrat Medium"/>
                <a:ea typeface="Montserrat Medium"/>
                <a:cs typeface="Montserrat Medium"/>
                <a:sym typeface="Montserrat Medium"/>
              </a:rPr>
              <a:t> </a:t>
            </a:r>
            <a:r>
              <a:rPr lang="en-US" b="true" sz="2300">
                <a:solidFill>
                  <a:srgbClr val="000000"/>
                </a:solidFill>
                <a:latin typeface="Montserrat Medium"/>
                <a:ea typeface="Montserrat Medium"/>
                <a:cs typeface="Montserrat Medium"/>
                <a:sym typeface="Montserrat Medium"/>
              </a:rPr>
              <a:t>Comparaison entre lʼapproche Théorie de l'Info et l'approche ML </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Freeform 2" id="2"/>
          <p:cNvSpPr/>
          <p:nvPr/>
        </p:nvSpPr>
        <p:spPr>
          <a:xfrm flipH="false" flipV="false" rot="0">
            <a:off x="6964534" y="4217841"/>
            <a:ext cx="5148635" cy="2413423"/>
          </a:xfrm>
          <a:custGeom>
            <a:avLst/>
            <a:gdLst/>
            <a:ahLst/>
            <a:cxnLst/>
            <a:rect r="r" b="b" t="t" l="l"/>
            <a:pathLst>
              <a:path h="2413423" w="5148635">
                <a:moveTo>
                  <a:pt x="0" y="0"/>
                </a:moveTo>
                <a:lnTo>
                  <a:pt x="5148635" y="0"/>
                </a:lnTo>
                <a:lnTo>
                  <a:pt x="5148635" y="2413423"/>
                </a:lnTo>
                <a:lnTo>
                  <a:pt x="0" y="2413423"/>
                </a:lnTo>
                <a:lnTo>
                  <a:pt x="0" y="0"/>
                </a:lnTo>
                <a:close/>
              </a:path>
            </a:pathLst>
          </a:custGeom>
          <a:blipFill>
            <a:blip r:embed="rId2">
              <a:alphaModFix amt="40000"/>
            </a:blip>
            <a:stretch>
              <a:fillRect l="0" t="0" r="0" b="0"/>
            </a:stretch>
          </a:blipFill>
        </p:spPr>
      </p:sp>
      <p:sp>
        <p:nvSpPr>
          <p:cNvPr name="Freeform 3" id="3"/>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3">
              <a:alphaModFix amt="6999"/>
            </a:blip>
            <a:stretch>
              <a:fillRect l="0" t="0" r="0" b="0"/>
            </a:stretch>
          </a:blipFill>
        </p:spPr>
      </p:sp>
      <p:sp>
        <p:nvSpPr>
          <p:cNvPr name="Freeform 4" id="4"/>
          <p:cNvSpPr/>
          <p:nvPr/>
        </p:nvSpPr>
        <p:spPr>
          <a:xfrm flipH="false" flipV="false" rot="0">
            <a:off x="7499470" y="4804581"/>
            <a:ext cx="4078763" cy="1239944"/>
          </a:xfrm>
          <a:custGeom>
            <a:avLst/>
            <a:gdLst/>
            <a:ahLst/>
            <a:cxnLst/>
            <a:rect r="r" b="b" t="t" l="l"/>
            <a:pathLst>
              <a:path h="1239944" w="4078763">
                <a:moveTo>
                  <a:pt x="0" y="0"/>
                </a:moveTo>
                <a:lnTo>
                  <a:pt x="4078763" y="0"/>
                </a:lnTo>
                <a:lnTo>
                  <a:pt x="4078763" y="1239944"/>
                </a:lnTo>
                <a:lnTo>
                  <a:pt x="0" y="1239944"/>
                </a:lnTo>
                <a:lnTo>
                  <a:pt x="0" y="0"/>
                </a:lnTo>
                <a:close/>
              </a:path>
            </a:pathLst>
          </a:custGeom>
          <a:blipFill>
            <a:blip r:embed="rId4">
              <a:alphaModFix amt="77000"/>
            </a:blip>
            <a:stretch>
              <a:fillRect l="0" t="0" r="0" b="0"/>
            </a:stretch>
          </a:blipFill>
        </p:spPr>
      </p:sp>
      <p:sp>
        <p:nvSpPr>
          <p:cNvPr name="TextBox 5" id="5"/>
          <p:cNvSpPr txBox="true"/>
          <p:nvPr/>
        </p:nvSpPr>
        <p:spPr>
          <a:xfrm rot="0">
            <a:off x="2032427" y="3659675"/>
            <a:ext cx="15431373" cy="558166"/>
          </a:xfrm>
          <a:prstGeom prst="rect">
            <a:avLst/>
          </a:prstGeom>
        </p:spPr>
        <p:txBody>
          <a:bodyPr anchor="t" rtlCol="false" tIns="0" lIns="0" bIns="0" rIns="0">
            <a:spAutoFit/>
          </a:bodyPr>
          <a:lstStyle/>
          <a:p>
            <a:pPr algn="l">
              <a:lnSpc>
                <a:spcPts val="4649"/>
              </a:lnSpc>
            </a:pPr>
            <a:r>
              <a:rPr lang="en-US" sz="3099">
                <a:solidFill>
                  <a:srgbClr val="596A76"/>
                </a:solidFill>
                <a:latin typeface="HK Grotesk Light"/>
                <a:ea typeface="HK Grotesk Light"/>
                <a:cs typeface="HK Grotesk Light"/>
                <a:sym typeface="HK Grotesk Light"/>
              </a:rPr>
              <a:t>La borne théorique entre entropie et codage est donnée par :</a:t>
            </a:r>
          </a:p>
        </p:txBody>
      </p:sp>
      <p:sp>
        <p:nvSpPr>
          <p:cNvPr name="TextBox 6" id="6"/>
          <p:cNvSpPr txBox="true"/>
          <p:nvPr/>
        </p:nvSpPr>
        <p:spPr>
          <a:xfrm rot="0">
            <a:off x="75728" y="770706"/>
            <a:ext cx="15736562" cy="166405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Détection d’attaques par entropie et codage de Huffman :</a:t>
            </a:r>
          </a:p>
        </p:txBody>
      </p:sp>
      <p:sp>
        <p:nvSpPr>
          <p:cNvPr name="TextBox 7" id="7"/>
          <p:cNvSpPr txBox="true"/>
          <p:nvPr/>
        </p:nvSpPr>
        <p:spPr>
          <a:xfrm rot="0">
            <a:off x="1028700" y="2901481"/>
            <a:ext cx="7181315" cy="575311"/>
          </a:xfrm>
          <a:prstGeom prst="rect">
            <a:avLst/>
          </a:prstGeom>
        </p:spPr>
        <p:txBody>
          <a:bodyPr anchor="t" rtlCol="false" tIns="0" lIns="0" bIns="0" rIns="0">
            <a:spAutoFit/>
          </a:bodyPr>
          <a:lstStyle/>
          <a:p>
            <a:pPr algn="l" marL="755642" indent="-377821" lvl="1">
              <a:lnSpc>
                <a:spcPts val="4619"/>
              </a:lnSpc>
              <a:buFont typeface="Arial"/>
              <a:buChar char="•"/>
            </a:pPr>
            <a:r>
              <a:rPr lang="en-US" b="true" sz="3499">
                <a:solidFill>
                  <a:srgbClr val="596A76"/>
                </a:solidFill>
                <a:latin typeface="HK Grotesk Medium"/>
                <a:ea typeface="HK Grotesk Medium"/>
                <a:cs typeface="HK Grotesk Medium"/>
                <a:sym typeface="HK Grotesk Medium"/>
              </a:rPr>
              <a:t>Lien théorique fondamental :</a:t>
            </a:r>
          </a:p>
        </p:txBody>
      </p:sp>
      <p:sp>
        <p:nvSpPr>
          <p:cNvPr name="TextBox 8" id="8"/>
          <p:cNvSpPr txBox="true"/>
          <p:nvPr/>
        </p:nvSpPr>
        <p:spPr>
          <a:xfrm rot="0">
            <a:off x="1028700" y="5781277"/>
            <a:ext cx="15431373" cy="603887"/>
          </a:xfrm>
          <a:prstGeom prst="rect">
            <a:avLst/>
          </a:prstGeom>
        </p:spPr>
        <p:txBody>
          <a:bodyPr anchor="t" rtlCol="false" tIns="0" lIns="0" bIns="0" rIns="0">
            <a:spAutoFit/>
          </a:bodyPr>
          <a:lstStyle/>
          <a:p>
            <a:pPr algn="l" marL="734051" indent="-367026" lvl="1">
              <a:lnSpc>
                <a:spcPts val="5099"/>
              </a:lnSpc>
              <a:buFont typeface="Arial"/>
              <a:buChar char="•"/>
            </a:pPr>
            <a:r>
              <a:rPr lang="en-US" b="true" sz="3399">
                <a:solidFill>
                  <a:srgbClr val="596A76"/>
                </a:solidFill>
                <a:latin typeface="HK Grotesk Bold"/>
                <a:ea typeface="HK Grotesk Bold"/>
                <a:cs typeface="HK Grotesk Bold"/>
                <a:sym typeface="HK Grotesk Bold"/>
              </a:rPr>
              <a:t> Pourquoi ? </a:t>
            </a:r>
          </a:p>
        </p:txBody>
      </p:sp>
      <p:sp>
        <p:nvSpPr>
          <p:cNvPr name="TextBox 9" id="9"/>
          <p:cNvSpPr txBox="true"/>
          <p:nvPr/>
        </p:nvSpPr>
        <p:spPr>
          <a:xfrm rot="0">
            <a:off x="1818402" y="6545187"/>
            <a:ext cx="15440898" cy="1139191"/>
          </a:xfrm>
          <a:prstGeom prst="rect">
            <a:avLst/>
          </a:prstGeom>
        </p:spPr>
        <p:txBody>
          <a:bodyPr anchor="t" rtlCol="false" tIns="0" lIns="0" bIns="0" rIns="0">
            <a:spAutoFit/>
          </a:bodyPr>
          <a:lstStyle/>
          <a:p>
            <a:pPr algn="l">
              <a:lnSpc>
                <a:spcPts val="4649"/>
              </a:lnSpc>
            </a:pPr>
            <a:r>
              <a:rPr lang="en-US" sz="3099">
                <a:solidFill>
                  <a:srgbClr val="596A76"/>
                </a:solidFill>
                <a:latin typeface="HK Grotesk Light"/>
                <a:ea typeface="HK Grotesk Light"/>
                <a:cs typeface="HK Grotesk Light"/>
                <a:sym typeface="HK Grotesk Light"/>
              </a:rPr>
              <a:t>C’est une propriété démontrée par Shannon, signifie que la longueur moyenne des codes de Huffman est toujours proche de l’entropie, mais ne la dépasse jamais de plus d’un bit.</a:t>
            </a:r>
          </a:p>
        </p:txBody>
      </p:sp>
      <p:sp>
        <p:nvSpPr>
          <p:cNvPr name="TextBox 10" id="10"/>
          <p:cNvSpPr txBox="true"/>
          <p:nvPr/>
        </p:nvSpPr>
        <p:spPr>
          <a:xfrm rot="0">
            <a:off x="1818402" y="8608303"/>
            <a:ext cx="15431373" cy="558166"/>
          </a:xfrm>
          <a:prstGeom prst="rect">
            <a:avLst/>
          </a:prstGeom>
        </p:spPr>
        <p:txBody>
          <a:bodyPr anchor="t" rtlCol="false" tIns="0" lIns="0" bIns="0" rIns="0">
            <a:spAutoFit/>
          </a:bodyPr>
          <a:lstStyle/>
          <a:p>
            <a:pPr algn="l">
              <a:lnSpc>
                <a:spcPts val="4649"/>
              </a:lnSpc>
            </a:pPr>
            <a:r>
              <a:rPr lang="en-US" b="true" sz="3099">
                <a:solidFill>
                  <a:srgbClr val="0F4984"/>
                </a:solidFill>
                <a:latin typeface="HK Grotesk Bold"/>
                <a:ea typeface="HK Grotesk Bold"/>
                <a:cs typeface="HK Grotesk Bold"/>
                <a:sym typeface="HK Grotesk Bold"/>
              </a:rPr>
              <a:t>→ Ref : </a:t>
            </a:r>
            <a:r>
              <a:rPr lang="en-US" b="true" sz="3099" u="sng">
                <a:solidFill>
                  <a:srgbClr val="0F4984"/>
                </a:solidFill>
                <a:latin typeface="HK Grotesk Bold"/>
                <a:ea typeface="HK Grotesk Bold"/>
                <a:cs typeface="HK Grotesk Bold"/>
                <a:sym typeface="HK Grotesk Bold"/>
                <a:hlinkClick r:id="rId5" tooltip="https://www2.isye.gatech.edu/~yxie77/ece587/Lecture9.pdf"/>
              </a:rPr>
              <a:t>https://www2.isye.gatech.edu/~yxie77/ece587/Lecture9.pdf</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Freeform 2" id="2"/>
          <p:cNvSpPr/>
          <p:nvPr/>
        </p:nvSpPr>
        <p:spPr>
          <a:xfrm flipH="false" flipV="false" rot="0">
            <a:off x="7625524" y="6823711"/>
            <a:ext cx="4386958" cy="2056386"/>
          </a:xfrm>
          <a:custGeom>
            <a:avLst/>
            <a:gdLst/>
            <a:ahLst/>
            <a:cxnLst/>
            <a:rect r="r" b="b" t="t" l="l"/>
            <a:pathLst>
              <a:path h="2056386" w="4386958">
                <a:moveTo>
                  <a:pt x="0" y="0"/>
                </a:moveTo>
                <a:lnTo>
                  <a:pt x="4386958" y="0"/>
                </a:lnTo>
                <a:lnTo>
                  <a:pt x="4386958" y="2056386"/>
                </a:lnTo>
                <a:lnTo>
                  <a:pt x="0" y="2056386"/>
                </a:lnTo>
                <a:lnTo>
                  <a:pt x="0" y="0"/>
                </a:lnTo>
                <a:close/>
              </a:path>
            </a:pathLst>
          </a:custGeom>
          <a:blipFill>
            <a:blip r:embed="rId2">
              <a:alphaModFix amt="40000"/>
            </a:blip>
            <a:stretch>
              <a:fillRect l="0" t="0" r="0" b="0"/>
            </a:stretch>
          </a:blipFill>
        </p:spPr>
      </p:sp>
      <p:sp>
        <p:nvSpPr>
          <p:cNvPr name="Freeform 3" id="3"/>
          <p:cNvSpPr/>
          <p:nvPr/>
        </p:nvSpPr>
        <p:spPr>
          <a:xfrm flipH="false" flipV="false" rot="0">
            <a:off x="7715330" y="6953252"/>
            <a:ext cx="4065566" cy="1440268"/>
          </a:xfrm>
          <a:custGeom>
            <a:avLst/>
            <a:gdLst/>
            <a:ahLst/>
            <a:cxnLst/>
            <a:rect r="r" b="b" t="t" l="l"/>
            <a:pathLst>
              <a:path h="1440268" w="4065566">
                <a:moveTo>
                  <a:pt x="0" y="0"/>
                </a:moveTo>
                <a:lnTo>
                  <a:pt x="4065566" y="0"/>
                </a:lnTo>
                <a:lnTo>
                  <a:pt x="4065566" y="1440267"/>
                </a:lnTo>
                <a:lnTo>
                  <a:pt x="0" y="1440267"/>
                </a:lnTo>
                <a:lnTo>
                  <a:pt x="0" y="0"/>
                </a:lnTo>
                <a:close/>
              </a:path>
            </a:pathLst>
          </a:custGeom>
          <a:blipFill>
            <a:blip r:embed="rId3">
              <a:alphaModFix amt="65000"/>
            </a:blip>
            <a:stretch>
              <a:fillRect l="0" t="0" r="0" b="0"/>
            </a:stretch>
          </a:blipFill>
        </p:spPr>
      </p:sp>
      <p:sp>
        <p:nvSpPr>
          <p:cNvPr name="Freeform 4" id="4"/>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4">
              <a:alphaModFix amt="6999"/>
            </a:blip>
            <a:stretch>
              <a:fillRect l="0" t="0" r="0" b="0"/>
            </a:stretch>
          </a:blipFill>
        </p:spPr>
      </p:sp>
      <p:sp>
        <p:nvSpPr>
          <p:cNvPr name="TextBox 5" id="5"/>
          <p:cNvSpPr txBox="true"/>
          <p:nvPr/>
        </p:nvSpPr>
        <p:spPr>
          <a:xfrm rot="0">
            <a:off x="2032427" y="3661409"/>
            <a:ext cx="14548139" cy="1139191"/>
          </a:xfrm>
          <a:prstGeom prst="rect">
            <a:avLst/>
          </a:prstGeom>
        </p:spPr>
        <p:txBody>
          <a:bodyPr anchor="t" rtlCol="false" tIns="0" lIns="0" bIns="0" rIns="0">
            <a:spAutoFit/>
          </a:bodyPr>
          <a:lstStyle/>
          <a:p>
            <a:pPr algn="l">
              <a:lnSpc>
                <a:spcPts val="4649"/>
              </a:lnSpc>
            </a:pPr>
            <a:r>
              <a:rPr lang="en-US" sz="3099">
                <a:solidFill>
                  <a:srgbClr val="596A76"/>
                </a:solidFill>
                <a:latin typeface="HK Grotesk Light"/>
                <a:ea typeface="HK Grotesk Light"/>
                <a:cs typeface="HK Grotesk Light"/>
                <a:sym typeface="HK Grotesk Light"/>
              </a:rPr>
              <a:t>Dans notre méthode, on suit l’évolution de la différence entre la longueur moyenne du codage de Huffman Let l’entropie de Shannon H </a:t>
            </a:r>
          </a:p>
        </p:txBody>
      </p:sp>
      <p:sp>
        <p:nvSpPr>
          <p:cNvPr name="TextBox 6" id="6"/>
          <p:cNvSpPr txBox="true"/>
          <p:nvPr/>
        </p:nvSpPr>
        <p:spPr>
          <a:xfrm rot="0">
            <a:off x="75728" y="942156"/>
            <a:ext cx="15736562" cy="166405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Détection d’attaques par entropie et codage de Huffman :</a:t>
            </a:r>
          </a:p>
        </p:txBody>
      </p:sp>
      <p:sp>
        <p:nvSpPr>
          <p:cNvPr name="TextBox 7" id="7"/>
          <p:cNvSpPr txBox="true"/>
          <p:nvPr/>
        </p:nvSpPr>
        <p:spPr>
          <a:xfrm rot="0">
            <a:off x="1028700" y="2901481"/>
            <a:ext cx="6596824" cy="575311"/>
          </a:xfrm>
          <a:prstGeom prst="rect">
            <a:avLst/>
          </a:prstGeom>
        </p:spPr>
        <p:txBody>
          <a:bodyPr anchor="t" rtlCol="false" tIns="0" lIns="0" bIns="0" rIns="0">
            <a:spAutoFit/>
          </a:bodyPr>
          <a:lstStyle/>
          <a:p>
            <a:pPr algn="l" marL="755642" indent="-377821" lvl="1">
              <a:lnSpc>
                <a:spcPts val="4619"/>
              </a:lnSpc>
              <a:buFont typeface="Arial"/>
              <a:buChar char="•"/>
            </a:pPr>
            <a:r>
              <a:rPr lang="en-US" b="true" sz="3499">
                <a:solidFill>
                  <a:srgbClr val="596A76"/>
                </a:solidFill>
                <a:latin typeface="HK Grotesk Medium"/>
                <a:ea typeface="HK Grotesk Medium"/>
                <a:cs typeface="HK Grotesk Medium"/>
                <a:sym typeface="HK Grotesk Medium"/>
              </a:rPr>
              <a:t> Justification du seuil :</a:t>
            </a:r>
          </a:p>
        </p:txBody>
      </p:sp>
      <p:sp>
        <p:nvSpPr>
          <p:cNvPr name="TextBox 8" id="8"/>
          <p:cNvSpPr txBox="true"/>
          <p:nvPr/>
        </p:nvSpPr>
        <p:spPr>
          <a:xfrm rot="0">
            <a:off x="2032427" y="5852161"/>
            <a:ext cx="14548139" cy="1139191"/>
          </a:xfrm>
          <a:prstGeom prst="rect">
            <a:avLst/>
          </a:prstGeom>
        </p:spPr>
        <p:txBody>
          <a:bodyPr anchor="t" rtlCol="false" tIns="0" lIns="0" bIns="0" rIns="0">
            <a:spAutoFit/>
          </a:bodyPr>
          <a:lstStyle/>
          <a:p>
            <a:pPr algn="l">
              <a:lnSpc>
                <a:spcPts val="4649"/>
              </a:lnSpc>
            </a:pPr>
            <a:r>
              <a:rPr lang="en-US" sz="3099">
                <a:solidFill>
                  <a:srgbClr val="596A76"/>
                </a:solidFill>
                <a:latin typeface="HK Grotesk Light"/>
                <a:ea typeface="HK Grotesk Light"/>
                <a:cs typeface="HK Grotesk Light"/>
                <a:sym typeface="HK Grotesk Light"/>
              </a:rPr>
              <a:t>Sur un trafic, la plupart des valeurs Δ issues du trafic normal sont concentrées autour de la moyenne μ, avec une variation naturelle mesurée par l’écart type σ.</a:t>
            </a:r>
          </a:p>
        </p:txBody>
      </p:sp>
      <p:sp>
        <p:nvSpPr>
          <p:cNvPr name="TextBox 9" id="9"/>
          <p:cNvSpPr txBox="true"/>
          <p:nvPr/>
        </p:nvSpPr>
        <p:spPr>
          <a:xfrm rot="0">
            <a:off x="1028700" y="5095875"/>
            <a:ext cx="8719413" cy="575311"/>
          </a:xfrm>
          <a:prstGeom prst="rect">
            <a:avLst/>
          </a:prstGeom>
        </p:spPr>
        <p:txBody>
          <a:bodyPr anchor="t" rtlCol="false" tIns="0" lIns="0" bIns="0" rIns="0">
            <a:spAutoFit/>
          </a:bodyPr>
          <a:lstStyle/>
          <a:p>
            <a:pPr algn="l" marL="755642" indent="-377821" lvl="1">
              <a:lnSpc>
                <a:spcPts val="4619"/>
              </a:lnSpc>
              <a:buFont typeface="Arial"/>
              <a:buChar char="•"/>
            </a:pPr>
            <a:r>
              <a:rPr lang="en-US" b="true" sz="3499">
                <a:solidFill>
                  <a:srgbClr val="596A76"/>
                </a:solidFill>
                <a:latin typeface="HK Grotesk Medium"/>
                <a:ea typeface="HK Grotesk Medium"/>
                <a:cs typeface="HK Grotesk Medium"/>
                <a:sym typeface="HK Grotesk Medium"/>
              </a:rPr>
              <a:t>On choisit comme seuil de détection :</a:t>
            </a:r>
          </a:p>
        </p:txBody>
      </p:sp>
      <p:sp>
        <p:nvSpPr>
          <p:cNvPr name="TextBox 10" id="10"/>
          <p:cNvSpPr txBox="true"/>
          <p:nvPr/>
        </p:nvSpPr>
        <p:spPr>
          <a:xfrm rot="0">
            <a:off x="2032427" y="8574494"/>
            <a:ext cx="15544508" cy="1139191"/>
          </a:xfrm>
          <a:prstGeom prst="rect">
            <a:avLst/>
          </a:prstGeom>
        </p:spPr>
        <p:txBody>
          <a:bodyPr anchor="t" rtlCol="false" tIns="0" lIns="0" bIns="0" rIns="0">
            <a:spAutoFit/>
          </a:bodyPr>
          <a:lstStyle/>
          <a:p>
            <a:pPr algn="l">
              <a:lnSpc>
                <a:spcPts val="4649"/>
              </a:lnSpc>
            </a:pPr>
            <a:r>
              <a:rPr lang="en-US" b="true" sz="3099">
                <a:solidFill>
                  <a:srgbClr val="16599D"/>
                </a:solidFill>
                <a:latin typeface="HK Grotesk Bold"/>
                <a:ea typeface="HK Grotesk Bold"/>
                <a:cs typeface="HK Grotesk Bold"/>
                <a:sym typeface="HK Grotesk Bold"/>
              </a:rPr>
              <a:t>On ne prend pas μ±σ, car les baisses de Δ ne sont pas significatives ici : ce sont les hausses qui indiquent un changement anormal.</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sp>
        <p:nvSpPr>
          <p:cNvPr name="Freeform 3" id="3"/>
          <p:cNvSpPr/>
          <p:nvPr/>
        </p:nvSpPr>
        <p:spPr>
          <a:xfrm flipH="false" flipV="false" rot="0">
            <a:off x="1028700" y="3955530"/>
            <a:ext cx="16524143" cy="4977898"/>
          </a:xfrm>
          <a:custGeom>
            <a:avLst/>
            <a:gdLst/>
            <a:ahLst/>
            <a:cxnLst/>
            <a:rect r="r" b="b" t="t" l="l"/>
            <a:pathLst>
              <a:path h="4977898" w="16524143">
                <a:moveTo>
                  <a:pt x="0" y="0"/>
                </a:moveTo>
                <a:lnTo>
                  <a:pt x="16524143" y="0"/>
                </a:lnTo>
                <a:lnTo>
                  <a:pt x="16524143" y="4977899"/>
                </a:lnTo>
                <a:lnTo>
                  <a:pt x="0" y="4977899"/>
                </a:lnTo>
                <a:lnTo>
                  <a:pt x="0" y="0"/>
                </a:lnTo>
                <a:close/>
              </a:path>
            </a:pathLst>
          </a:custGeom>
          <a:blipFill>
            <a:blip r:embed="rId3"/>
            <a:stretch>
              <a:fillRect l="0" t="0" r="0" b="0"/>
            </a:stretch>
          </a:blipFill>
        </p:spPr>
      </p:sp>
      <p:sp>
        <p:nvSpPr>
          <p:cNvPr name="TextBox 4" id="4"/>
          <p:cNvSpPr txBox="true"/>
          <p:nvPr/>
        </p:nvSpPr>
        <p:spPr>
          <a:xfrm rot="0">
            <a:off x="0" y="770706"/>
            <a:ext cx="15736562" cy="166405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Détection d’attaques par entropie et codage de Huffman :</a:t>
            </a:r>
          </a:p>
        </p:txBody>
      </p:sp>
      <p:sp>
        <p:nvSpPr>
          <p:cNvPr name="TextBox 5" id="5"/>
          <p:cNvSpPr txBox="true"/>
          <p:nvPr/>
        </p:nvSpPr>
        <p:spPr>
          <a:xfrm rot="0">
            <a:off x="1028700" y="2901481"/>
            <a:ext cx="6596824" cy="575311"/>
          </a:xfrm>
          <a:prstGeom prst="rect">
            <a:avLst/>
          </a:prstGeom>
        </p:spPr>
        <p:txBody>
          <a:bodyPr anchor="t" rtlCol="false" tIns="0" lIns="0" bIns="0" rIns="0">
            <a:spAutoFit/>
          </a:bodyPr>
          <a:lstStyle/>
          <a:p>
            <a:pPr algn="l" marL="755642" indent="-377821" lvl="1">
              <a:lnSpc>
                <a:spcPts val="4619"/>
              </a:lnSpc>
              <a:buFont typeface="Arial"/>
              <a:buChar char="•"/>
            </a:pPr>
            <a:r>
              <a:rPr lang="en-US" b="true" sz="3499">
                <a:solidFill>
                  <a:srgbClr val="596A76"/>
                </a:solidFill>
                <a:latin typeface="HK Grotesk Medium"/>
                <a:ea typeface="HK Grotesk Medium"/>
                <a:cs typeface="HK Grotesk Medium"/>
                <a:sym typeface="HK Grotesk Medium"/>
              </a:rPr>
              <a:t> Visualisation des résultats :</a:t>
            </a:r>
          </a:p>
        </p:txBody>
      </p:sp>
      <p:sp>
        <p:nvSpPr>
          <p:cNvPr name="TextBox 6" id="6"/>
          <p:cNvSpPr txBox="true"/>
          <p:nvPr/>
        </p:nvSpPr>
        <p:spPr>
          <a:xfrm rot="0">
            <a:off x="7341840" y="8928735"/>
            <a:ext cx="3604320" cy="329565"/>
          </a:xfrm>
          <a:prstGeom prst="rect">
            <a:avLst/>
          </a:prstGeom>
        </p:spPr>
        <p:txBody>
          <a:bodyPr anchor="t" rtlCol="false" tIns="0" lIns="0" bIns="0" rIns="0">
            <a:spAutoFit/>
          </a:bodyPr>
          <a:lstStyle/>
          <a:p>
            <a:pPr algn="ctr">
              <a:lnSpc>
                <a:spcPts val="2659"/>
              </a:lnSpc>
              <a:spcBef>
                <a:spcPct val="0"/>
              </a:spcBef>
            </a:pPr>
            <a:r>
              <a:rPr lang="en-US" b="true" sz="1899" i="true">
                <a:solidFill>
                  <a:srgbClr val="A6A6A6"/>
                </a:solidFill>
                <a:latin typeface="Helios Bold Italics"/>
                <a:ea typeface="Helios Bold Italics"/>
                <a:cs typeface="Helios Bold Italics"/>
                <a:sym typeface="Helios Bold Italics"/>
              </a:rPr>
              <a:t>Entropie de Shannon par batch</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sp>
        <p:nvSpPr>
          <p:cNvPr name="Freeform 3" id="3"/>
          <p:cNvSpPr/>
          <p:nvPr/>
        </p:nvSpPr>
        <p:spPr>
          <a:xfrm flipH="false" flipV="false" rot="0">
            <a:off x="1028700" y="3813659"/>
            <a:ext cx="17017116" cy="5360391"/>
          </a:xfrm>
          <a:custGeom>
            <a:avLst/>
            <a:gdLst/>
            <a:ahLst/>
            <a:cxnLst/>
            <a:rect r="r" b="b" t="t" l="l"/>
            <a:pathLst>
              <a:path h="5360391" w="17017116">
                <a:moveTo>
                  <a:pt x="0" y="0"/>
                </a:moveTo>
                <a:lnTo>
                  <a:pt x="17017116" y="0"/>
                </a:lnTo>
                <a:lnTo>
                  <a:pt x="17017116" y="5360392"/>
                </a:lnTo>
                <a:lnTo>
                  <a:pt x="0" y="5360392"/>
                </a:lnTo>
                <a:lnTo>
                  <a:pt x="0" y="0"/>
                </a:lnTo>
                <a:close/>
              </a:path>
            </a:pathLst>
          </a:custGeom>
          <a:blipFill>
            <a:blip r:embed="rId3"/>
            <a:stretch>
              <a:fillRect l="0" t="0" r="0" b="0"/>
            </a:stretch>
          </a:blipFill>
        </p:spPr>
      </p:sp>
      <p:sp>
        <p:nvSpPr>
          <p:cNvPr name="TextBox 4" id="4"/>
          <p:cNvSpPr txBox="true"/>
          <p:nvPr/>
        </p:nvSpPr>
        <p:spPr>
          <a:xfrm rot="0">
            <a:off x="75728" y="951681"/>
            <a:ext cx="15736562" cy="166405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Détection d’attaques par entropie et codage de Huffman :</a:t>
            </a:r>
          </a:p>
        </p:txBody>
      </p:sp>
      <p:sp>
        <p:nvSpPr>
          <p:cNvPr name="TextBox 5" id="5"/>
          <p:cNvSpPr txBox="true"/>
          <p:nvPr/>
        </p:nvSpPr>
        <p:spPr>
          <a:xfrm rot="0">
            <a:off x="2215963" y="2903227"/>
            <a:ext cx="6596824" cy="575311"/>
          </a:xfrm>
          <a:prstGeom prst="rect">
            <a:avLst/>
          </a:prstGeom>
        </p:spPr>
        <p:txBody>
          <a:bodyPr anchor="t" rtlCol="false" tIns="0" lIns="0" bIns="0" rIns="0">
            <a:spAutoFit/>
          </a:bodyPr>
          <a:lstStyle/>
          <a:p>
            <a:pPr algn="l" marL="755642" indent="-377821" lvl="1">
              <a:lnSpc>
                <a:spcPts val="4619"/>
              </a:lnSpc>
              <a:buFont typeface="Arial"/>
              <a:buChar char="•"/>
            </a:pPr>
            <a:r>
              <a:rPr lang="en-US" b="true" sz="3499">
                <a:solidFill>
                  <a:srgbClr val="596A76"/>
                </a:solidFill>
                <a:latin typeface="HK Grotesk Medium"/>
                <a:ea typeface="HK Grotesk Medium"/>
                <a:cs typeface="HK Grotesk Medium"/>
                <a:sym typeface="HK Grotesk Medium"/>
              </a:rPr>
              <a:t> Visualisation des résultats :</a:t>
            </a:r>
          </a:p>
        </p:txBody>
      </p:sp>
      <p:sp>
        <p:nvSpPr>
          <p:cNvPr name="TextBox 6" id="6"/>
          <p:cNvSpPr txBox="true"/>
          <p:nvPr/>
        </p:nvSpPr>
        <p:spPr>
          <a:xfrm rot="0">
            <a:off x="7123414" y="9220200"/>
            <a:ext cx="4827687" cy="329565"/>
          </a:xfrm>
          <a:prstGeom prst="rect">
            <a:avLst/>
          </a:prstGeom>
        </p:spPr>
        <p:txBody>
          <a:bodyPr anchor="t" rtlCol="false" tIns="0" lIns="0" bIns="0" rIns="0">
            <a:spAutoFit/>
          </a:bodyPr>
          <a:lstStyle/>
          <a:p>
            <a:pPr algn="ctr">
              <a:lnSpc>
                <a:spcPts val="2659"/>
              </a:lnSpc>
              <a:spcBef>
                <a:spcPct val="0"/>
              </a:spcBef>
            </a:pPr>
            <a:r>
              <a:rPr lang="en-US" b="true" sz="1899" i="true">
                <a:solidFill>
                  <a:srgbClr val="A6A6A6"/>
                </a:solidFill>
                <a:latin typeface="Helios Bold Italics"/>
                <a:ea typeface="Helios Bold Italics"/>
                <a:cs typeface="Helios Bold Italics"/>
                <a:sym typeface="Helios Bold Italics"/>
              </a:rPr>
              <a:t>Longueur moyenne de Huffman par batch</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sp>
        <p:nvSpPr>
          <p:cNvPr name="Freeform 3" id="3"/>
          <p:cNvSpPr/>
          <p:nvPr/>
        </p:nvSpPr>
        <p:spPr>
          <a:xfrm flipH="false" flipV="false" rot="0">
            <a:off x="1406265" y="3460689"/>
            <a:ext cx="16881735" cy="5549870"/>
          </a:xfrm>
          <a:custGeom>
            <a:avLst/>
            <a:gdLst/>
            <a:ahLst/>
            <a:cxnLst/>
            <a:rect r="r" b="b" t="t" l="l"/>
            <a:pathLst>
              <a:path h="5549870" w="16881735">
                <a:moveTo>
                  <a:pt x="0" y="0"/>
                </a:moveTo>
                <a:lnTo>
                  <a:pt x="16881735" y="0"/>
                </a:lnTo>
                <a:lnTo>
                  <a:pt x="16881735" y="5549871"/>
                </a:lnTo>
                <a:lnTo>
                  <a:pt x="0" y="5549871"/>
                </a:lnTo>
                <a:lnTo>
                  <a:pt x="0" y="0"/>
                </a:lnTo>
                <a:close/>
              </a:path>
            </a:pathLst>
          </a:custGeom>
          <a:blipFill>
            <a:blip r:embed="rId3"/>
            <a:stretch>
              <a:fillRect l="0" t="0" r="0" b="0"/>
            </a:stretch>
          </a:blipFill>
        </p:spPr>
      </p:sp>
      <p:sp>
        <p:nvSpPr>
          <p:cNvPr name="TextBox 4" id="4"/>
          <p:cNvSpPr txBox="true"/>
          <p:nvPr/>
        </p:nvSpPr>
        <p:spPr>
          <a:xfrm rot="0">
            <a:off x="329473" y="729749"/>
            <a:ext cx="15736562" cy="248320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Détection d’attaques par entropie et codage de Huffman :</a:t>
            </a:r>
          </a:p>
          <a:p>
            <a:pPr algn="l">
              <a:lnSpc>
                <a:spcPts val="6468"/>
              </a:lnSpc>
            </a:pPr>
          </a:p>
        </p:txBody>
      </p:sp>
      <p:sp>
        <p:nvSpPr>
          <p:cNvPr name="TextBox 5" id="5"/>
          <p:cNvSpPr txBox="true"/>
          <p:nvPr/>
        </p:nvSpPr>
        <p:spPr>
          <a:xfrm rot="0">
            <a:off x="1928685" y="2637639"/>
            <a:ext cx="6596824" cy="575311"/>
          </a:xfrm>
          <a:prstGeom prst="rect">
            <a:avLst/>
          </a:prstGeom>
        </p:spPr>
        <p:txBody>
          <a:bodyPr anchor="t" rtlCol="false" tIns="0" lIns="0" bIns="0" rIns="0">
            <a:spAutoFit/>
          </a:bodyPr>
          <a:lstStyle/>
          <a:p>
            <a:pPr algn="l">
              <a:lnSpc>
                <a:spcPts val="4619"/>
              </a:lnSpc>
            </a:pPr>
            <a:r>
              <a:rPr lang="en-US" sz="3499" b="true">
                <a:solidFill>
                  <a:srgbClr val="596A76"/>
                </a:solidFill>
                <a:latin typeface="HK Grotesk Bold"/>
                <a:ea typeface="HK Grotesk Bold"/>
                <a:cs typeface="HK Grotesk Bold"/>
                <a:sym typeface="HK Grotesk Bold"/>
              </a:rPr>
              <a:t> Visualisation des résultats :</a:t>
            </a:r>
          </a:p>
        </p:txBody>
      </p:sp>
      <p:sp>
        <p:nvSpPr>
          <p:cNvPr name="TextBox 6" id="6"/>
          <p:cNvSpPr txBox="true"/>
          <p:nvPr/>
        </p:nvSpPr>
        <p:spPr>
          <a:xfrm rot="0">
            <a:off x="6217463" y="9074467"/>
            <a:ext cx="7259340" cy="329565"/>
          </a:xfrm>
          <a:prstGeom prst="rect">
            <a:avLst/>
          </a:prstGeom>
        </p:spPr>
        <p:txBody>
          <a:bodyPr anchor="t" rtlCol="false" tIns="0" lIns="0" bIns="0" rIns="0">
            <a:spAutoFit/>
          </a:bodyPr>
          <a:lstStyle/>
          <a:p>
            <a:pPr algn="ctr">
              <a:lnSpc>
                <a:spcPts val="2659"/>
              </a:lnSpc>
              <a:spcBef>
                <a:spcPct val="0"/>
              </a:spcBef>
            </a:pPr>
            <a:r>
              <a:rPr lang="en-US" b="true" sz="1899" i="true">
                <a:solidFill>
                  <a:srgbClr val="A6A6A6"/>
                </a:solidFill>
                <a:latin typeface="Helios Bold Italics"/>
                <a:ea typeface="Helios Bold Italics"/>
                <a:cs typeface="Helios Bold Italics"/>
                <a:sym typeface="Helios Bold Italics"/>
              </a:rPr>
              <a:t>Différence entre l’entropie et la longueur de Huffman par batch</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sp>
        <p:nvSpPr>
          <p:cNvPr name="Freeform 3" id="3"/>
          <p:cNvSpPr/>
          <p:nvPr/>
        </p:nvSpPr>
        <p:spPr>
          <a:xfrm flipH="false" flipV="false" rot="0">
            <a:off x="1657935" y="3117699"/>
            <a:ext cx="15601365" cy="6727292"/>
          </a:xfrm>
          <a:custGeom>
            <a:avLst/>
            <a:gdLst/>
            <a:ahLst/>
            <a:cxnLst/>
            <a:rect r="r" b="b" t="t" l="l"/>
            <a:pathLst>
              <a:path h="6727292" w="15601365">
                <a:moveTo>
                  <a:pt x="0" y="0"/>
                </a:moveTo>
                <a:lnTo>
                  <a:pt x="15601365" y="0"/>
                </a:lnTo>
                <a:lnTo>
                  <a:pt x="15601365" y="6727292"/>
                </a:lnTo>
                <a:lnTo>
                  <a:pt x="0" y="6727292"/>
                </a:lnTo>
                <a:lnTo>
                  <a:pt x="0" y="0"/>
                </a:lnTo>
                <a:close/>
              </a:path>
            </a:pathLst>
          </a:custGeom>
          <a:blipFill>
            <a:blip r:embed="rId3"/>
            <a:stretch>
              <a:fillRect l="0" t="-6969" r="0" b="0"/>
            </a:stretch>
          </a:blipFill>
        </p:spPr>
      </p:sp>
      <p:sp>
        <p:nvSpPr>
          <p:cNvPr name="TextBox 4" id="4"/>
          <p:cNvSpPr txBox="true"/>
          <p:nvPr/>
        </p:nvSpPr>
        <p:spPr>
          <a:xfrm rot="0">
            <a:off x="-242756" y="634499"/>
            <a:ext cx="15736562" cy="2483200"/>
          </a:xfrm>
          <a:prstGeom prst="rect">
            <a:avLst/>
          </a:prstGeom>
        </p:spPr>
        <p:txBody>
          <a:bodyPr anchor="t" rtlCol="false" tIns="0" lIns="0" bIns="0" rIns="0">
            <a:spAutoFit/>
          </a:bodyPr>
          <a:lstStyle/>
          <a:p>
            <a:pPr algn="l" marL="1281188" indent="-640594" lvl="1">
              <a:lnSpc>
                <a:spcPts val="6468"/>
              </a:lnSpc>
              <a:buFont typeface="Arial"/>
              <a:buChar char="•"/>
            </a:pPr>
            <a:r>
              <a:rPr lang="en-US" b="true" sz="5934">
                <a:solidFill>
                  <a:srgbClr val="16599D"/>
                </a:solidFill>
                <a:latin typeface="HK Grotesk Bold"/>
                <a:ea typeface="HK Grotesk Bold"/>
                <a:cs typeface="HK Grotesk Bold"/>
                <a:sym typeface="HK Grotesk Bold"/>
              </a:rPr>
              <a:t>Détection d’attaques par entropie et codage de Huffman :</a:t>
            </a:r>
          </a:p>
          <a:p>
            <a:pPr algn="l">
              <a:lnSpc>
                <a:spcPts val="6468"/>
              </a:lnSpc>
            </a:pPr>
          </a:p>
        </p:txBody>
      </p:sp>
      <p:sp>
        <p:nvSpPr>
          <p:cNvPr name="TextBox 5" id="5"/>
          <p:cNvSpPr txBox="true"/>
          <p:nvPr/>
        </p:nvSpPr>
        <p:spPr>
          <a:xfrm rot="0">
            <a:off x="1347185" y="2339724"/>
            <a:ext cx="6596824" cy="575311"/>
          </a:xfrm>
          <a:prstGeom prst="rect">
            <a:avLst/>
          </a:prstGeom>
        </p:spPr>
        <p:txBody>
          <a:bodyPr anchor="t" rtlCol="false" tIns="0" lIns="0" bIns="0" rIns="0">
            <a:spAutoFit/>
          </a:bodyPr>
          <a:lstStyle/>
          <a:p>
            <a:pPr algn="l">
              <a:lnSpc>
                <a:spcPts val="4619"/>
              </a:lnSpc>
            </a:pPr>
            <a:r>
              <a:rPr lang="en-US" sz="3499" b="true">
                <a:solidFill>
                  <a:srgbClr val="596A76"/>
                </a:solidFill>
                <a:latin typeface="HK Grotesk Medium"/>
                <a:ea typeface="HK Grotesk Medium"/>
                <a:cs typeface="HK Grotesk Medium"/>
                <a:sym typeface="HK Grotesk Medium"/>
              </a:rPr>
              <a:t> Visualisation des résultats :</a:t>
            </a:r>
          </a:p>
        </p:txBody>
      </p:sp>
      <p:sp>
        <p:nvSpPr>
          <p:cNvPr name="TextBox 6" id="6"/>
          <p:cNvSpPr txBox="true"/>
          <p:nvPr/>
        </p:nvSpPr>
        <p:spPr>
          <a:xfrm rot="0">
            <a:off x="5244852" y="9661159"/>
            <a:ext cx="7798296" cy="329565"/>
          </a:xfrm>
          <a:prstGeom prst="rect">
            <a:avLst/>
          </a:prstGeom>
        </p:spPr>
        <p:txBody>
          <a:bodyPr anchor="t" rtlCol="false" tIns="0" lIns="0" bIns="0" rIns="0">
            <a:spAutoFit/>
          </a:bodyPr>
          <a:lstStyle/>
          <a:p>
            <a:pPr algn="ctr">
              <a:lnSpc>
                <a:spcPts val="2659"/>
              </a:lnSpc>
              <a:spcBef>
                <a:spcPct val="0"/>
              </a:spcBef>
            </a:pPr>
            <a:r>
              <a:rPr lang="en-US" b="true" sz="1899" i="true">
                <a:solidFill>
                  <a:srgbClr val="A6A6A6"/>
                </a:solidFill>
                <a:latin typeface="Helios Bold Italics"/>
                <a:ea typeface="Helios Bold Italics"/>
                <a:cs typeface="Helios Bold Italics"/>
                <a:sym typeface="Helios Bold Italics"/>
              </a:rPr>
              <a:t>Résumé statistique des résultats d’analyse pour l’attaque PortScan</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4317047" y="-3837181"/>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3985629" y="-3505764"/>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2700000">
            <a:off x="7001768" y="1126950"/>
            <a:ext cx="5636927" cy="605970"/>
          </a:xfrm>
          <a:custGeom>
            <a:avLst/>
            <a:gdLst/>
            <a:ahLst/>
            <a:cxnLst/>
            <a:rect r="r" b="b" t="t" l="l"/>
            <a:pathLst>
              <a:path h="605970" w="5636927">
                <a:moveTo>
                  <a:pt x="0" y="0"/>
                </a:moveTo>
                <a:lnTo>
                  <a:pt x="5636927" y="0"/>
                </a:lnTo>
                <a:lnTo>
                  <a:pt x="5636927" y="605970"/>
                </a:lnTo>
                <a:lnTo>
                  <a:pt x="0" y="605970"/>
                </a:lnTo>
                <a:lnTo>
                  <a:pt x="0" y="0"/>
                </a:lnTo>
                <a:close/>
              </a:path>
            </a:pathLst>
          </a:custGeom>
          <a:blipFill>
            <a:blip r:embed="rId3"/>
            <a:stretch>
              <a:fillRect l="0" t="0" r="0" b="0"/>
            </a:stretch>
          </a:blipFill>
        </p:spPr>
      </p:sp>
      <p:grpSp>
        <p:nvGrpSpPr>
          <p:cNvPr name="Group 7" id="7"/>
          <p:cNvGrpSpPr/>
          <p:nvPr/>
        </p:nvGrpSpPr>
        <p:grpSpPr>
          <a:xfrm rot="-8100000">
            <a:off x="8515005" y="-553860"/>
            <a:ext cx="5359870" cy="2511321"/>
            <a:chOff x="0" y="0"/>
            <a:chExt cx="1597103" cy="748309"/>
          </a:xfrm>
        </p:grpSpPr>
        <p:sp>
          <p:nvSpPr>
            <p:cNvPr name="Freeform 8" id="8"/>
            <p:cNvSpPr/>
            <p:nvPr/>
          </p:nvSpPr>
          <p:spPr>
            <a:xfrm flipH="false" flipV="false" rot="0">
              <a:off x="0" y="0"/>
              <a:ext cx="1597103" cy="748309"/>
            </a:xfrm>
            <a:custGeom>
              <a:avLst/>
              <a:gdLst/>
              <a:ahLst/>
              <a:cxnLst/>
              <a:rect r="r" b="b" t="t" l="l"/>
              <a:pathLst>
                <a:path h="748309" w="1597103">
                  <a:moveTo>
                    <a:pt x="0" y="0"/>
                  </a:moveTo>
                  <a:lnTo>
                    <a:pt x="1597103" y="0"/>
                  </a:lnTo>
                  <a:lnTo>
                    <a:pt x="1597103" y="748309"/>
                  </a:lnTo>
                  <a:lnTo>
                    <a:pt x="0" y="748309"/>
                  </a:lnTo>
                  <a:close/>
                </a:path>
              </a:pathLst>
            </a:custGeom>
            <a:solidFill>
              <a:srgbClr val="0F4984"/>
            </a:solidFill>
          </p:spPr>
        </p:sp>
        <p:sp>
          <p:nvSpPr>
            <p:cNvPr name="TextBox 9" id="9"/>
            <p:cNvSpPr txBox="true"/>
            <p:nvPr/>
          </p:nvSpPr>
          <p:spPr>
            <a:xfrm>
              <a:off x="0" y="-38100"/>
              <a:ext cx="1597103" cy="786409"/>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2700000">
            <a:off x="9928259" y="810181"/>
            <a:ext cx="5636927" cy="605970"/>
          </a:xfrm>
          <a:custGeom>
            <a:avLst/>
            <a:gdLst/>
            <a:ahLst/>
            <a:cxnLst/>
            <a:rect r="r" b="b" t="t" l="l"/>
            <a:pathLst>
              <a:path h="605970" w="5636927">
                <a:moveTo>
                  <a:pt x="0" y="0"/>
                </a:moveTo>
                <a:lnTo>
                  <a:pt x="5636926" y="0"/>
                </a:lnTo>
                <a:lnTo>
                  <a:pt x="5636926" y="605969"/>
                </a:lnTo>
                <a:lnTo>
                  <a:pt x="0" y="605969"/>
                </a:lnTo>
                <a:lnTo>
                  <a:pt x="0" y="0"/>
                </a:lnTo>
                <a:close/>
              </a:path>
            </a:pathLst>
          </a:custGeom>
          <a:blipFill>
            <a:blip r:embed="rId3"/>
            <a:stretch>
              <a:fillRect l="0" t="0" r="0" b="0"/>
            </a:stretch>
          </a:blipFill>
        </p:spPr>
      </p:sp>
      <p:sp>
        <p:nvSpPr>
          <p:cNvPr name="Freeform 11" id="11"/>
          <p:cNvSpPr/>
          <p:nvPr/>
        </p:nvSpPr>
        <p:spPr>
          <a:xfrm flipH="false" flipV="false" rot="-2700000">
            <a:off x="9790314" y="2257197"/>
            <a:ext cx="10898709" cy="10898709"/>
          </a:xfrm>
          <a:custGeom>
            <a:avLst/>
            <a:gdLst/>
            <a:ahLst/>
            <a:cxnLst/>
            <a:rect r="r" b="b" t="t" l="l"/>
            <a:pathLst>
              <a:path h="10898709" w="10898709">
                <a:moveTo>
                  <a:pt x="0" y="0"/>
                </a:moveTo>
                <a:lnTo>
                  <a:pt x="10898710" y="0"/>
                </a:lnTo>
                <a:lnTo>
                  <a:pt x="10898710" y="10898709"/>
                </a:lnTo>
                <a:lnTo>
                  <a:pt x="0" y="10898709"/>
                </a:lnTo>
                <a:lnTo>
                  <a:pt x="0" y="0"/>
                </a:lnTo>
                <a:close/>
              </a:path>
            </a:pathLst>
          </a:custGeom>
          <a:blipFill>
            <a:blip r:embed="rId2">
              <a:alphaModFix amt="58000"/>
            </a:blip>
            <a:stretch>
              <a:fillRect l="0" t="0" r="0" b="0"/>
            </a:stretch>
          </a:blipFill>
        </p:spPr>
      </p:sp>
      <p:grpSp>
        <p:nvGrpSpPr>
          <p:cNvPr name="Group 12" id="12"/>
          <p:cNvGrpSpPr/>
          <p:nvPr/>
        </p:nvGrpSpPr>
        <p:grpSpPr>
          <a:xfrm rot="-2700000">
            <a:off x="10100574" y="2567456"/>
            <a:ext cx="10169646" cy="10169646"/>
            <a:chOff x="0" y="0"/>
            <a:chExt cx="2041549" cy="2041549"/>
          </a:xfrm>
        </p:grpSpPr>
        <p:sp>
          <p:nvSpPr>
            <p:cNvPr name="Freeform 13" id="13"/>
            <p:cNvSpPr/>
            <p:nvPr/>
          </p:nvSpPr>
          <p:spPr>
            <a:xfrm flipH="false" flipV="false" rot="0">
              <a:off x="0" y="0"/>
              <a:ext cx="2041549" cy="2041549"/>
            </a:xfrm>
            <a:custGeom>
              <a:avLst/>
              <a:gdLst/>
              <a:ahLst/>
              <a:cxnLst/>
              <a:rect r="r" b="b" t="t" l="l"/>
              <a:pathLst>
                <a:path h="2041549" w="2041549">
                  <a:moveTo>
                    <a:pt x="76128" y="0"/>
                  </a:moveTo>
                  <a:lnTo>
                    <a:pt x="1965422" y="0"/>
                  </a:lnTo>
                  <a:cubicBezTo>
                    <a:pt x="1985612" y="0"/>
                    <a:pt x="2004975" y="8021"/>
                    <a:pt x="2019252" y="22297"/>
                  </a:cubicBezTo>
                  <a:cubicBezTo>
                    <a:pt x="2033529" y="36574"/>
                    <a:pt x="2041549" y="55937"/>
                    <a:pt x="2041549" y="76128"/>
                  </a:cubicBezTo>
                  <a:lnTo>
                    <a:pt x="2041549" y="1965422"/>
                  </a:lnTo>
                  <a:cubicBezTo>
                    <a:pt x="2041549" y="1985612"/>
                    <a:pt x="2033529" y="2004975"/>
                    <a:pt x="2019252" y="2019252"/>
                  </a:cubicBezTo>
                  <a:cubicBezTo>
                    <a:pt x="2004975" y="2033529"/>
                    <a:pt x="1985612" y="2041549"/>
                    <a:pt x="1965422" y="2041549"/>
                  </a:cubicBezTo>
                  <a:lnTo>
                    <a:pt x="76128" y="2041549"/>
                  </a:lnTo>
                  <a:cubicBezTo>
                    <a:pt x="55937" y="2041549"/>
                    <a:pt x="36574" y="2033529"/>
                    <a:pt x="22297" y="2019252"/>
                  </a:cubicBezTo>
                  <a:cubicBezTo>
                    <a:pt x="8021" y="2004975"/>
                    <a:pt x="0" y="1985612"/>
                    <a:pt x="0" y="1965422"/>
                  </a:cubicBezTo>
                  <a:lnTo>
                    <a:pt x="0" y="76128"/>
                  </a:lnTo>
                  <a:cubicBezTo>
                    <a:pt x="0" y="55937"/>
                    <a:pt x="8021" y="36574"/>
                    <a:pt x="22297" y="22297"/>
                  </a:cubicBezTo>
                  <a:cubicBezTo>
                    <a:pt x="36574" y="8021"/>
                    <a:pt x="55937" y="0"/>
                    <a:pt x="76128" y="0"/>
                  </a:cubicBezTo>
                  <a:close/>
                </a:path>
              </a:pathLst>
            </a:custGeom>
            <a:solidFill>
              <a:srgbClr val="FFFFFF"/>
            </a:solidFill>
          </p:spPr>
        </p:sp>
        <p:sp>
          <p:nvSpPr>
            <p:cNvPr name="TextBox 14" id="1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8911588" y="1378470"/>
            <a:ext cx="12547618" cy="12547618"/>
            <a:chOff x="0" y="0"/>
            <a:chExt cx="812800" cy="812800"/>
          </a:xfrm>
        </p:grpSpPr>
        <p:sp>
          <p:nvSpPr>
            <p:cNvPr name="Freeform 16" id="16"/>
            <p:cNvSpPr/>
            <p:nvPr/>
          </p:nvSpPr>
          <p:spPr>
            <a:xfrm flipH="false" flipV="false" rot="0">
              <a:off x="12111" y="12111"/>
              <a:ext cx="788579" cy="788579"/>
            </a:xfrm>
            <a:custGeom>
              <a:avLst/>
              <a:gdLst/>
              <a:ahLst/>
              <a:cxnLst/>
              <a:rect r="r" b="b" t="t" l="l"/>
              <a:pathLst>
                <a:path h="788579" w="788579">
                  <a:moveTo>
                    <a:pt x="421339" y="14939"/>
                  </a:moveTo>
                  <a:lnTo>
                    <a:pt x="773639" y="367239"/>
                  </a:lnTo>
                  <a:cubicBezTo>
                    <a:pt x="788578" y="382178"/>
                    <a:pt x="788578" y="406400"/>
                    <a:pt x="773639" y="421339"/>
                  </a:cubicBezTo>
                  <a:lnTo>
                    <a:pt x="421339" y="773639"/>
                  </a:lnTo>
                  <a:cubicBezTo>
                    <a:pt x="406400" y="788578"/>
                    <a:pt x="382178" y="788578"/>
                    <a:pt x="367239" y="773639"/>
                  </a:cubicBezTo>
                  <a:lnTo>
                    <a:pt x="14939" y="421339"/>
                  </a:lnTo>
                  <a:cubicBezTo>
                    <a:pt x="0" y="406400"/>
                    <a:pt x="0" y="382178"/>
                    <a:pt x="14939" y="367239"/>
                  </a:cubicBezTo>
                  <a:lnTo>
                    <a:pt x="367239" y="14939"/>
                  </a:lnTo>
                  <a:cubicBezTo>
                    <a:pt x="382178" y="0"/>
                    <a:pt x="406400" y="0"/>
                    <a:pt x="421339" y="14939"/>
                  </a:cubicBezTo>
                  <a:close/>
                </a:path>
              </a:pathLst>
            </a:custGeom>
            <a:blipFill>
              <a:blip r:embed="rId4"/>
              <a:stretch>
                <a:fillRect l="-49999" t="0" r="-49999" b="0"/>
              </a:stretch>
            </a:blipFill>
          </p:spPr>
        </p:sp>
      </p:grpSp>
      <p:grpSp>
        <p:nvGrpSpPr>
          <p:cNvPr name="Group 17" id="17"/>
          <p:cNvGrpSpPr/>
          <p:nvPr/>
        </p:nvGrpSpPr>
        <p:grpSpPr>
          <a:xfrm rot="-8100000">
            <a:off x="10669360" y="993471"/>
            <a:ext cx="10132302" cy="2304198"/>
            <a:chOff x="0" y="0"/>
            <a:chExt cx="3019165" cy="686592"/>
          </a:xfrm>
        </p:grpSpPr>
        <p:sp>
          <p:nvSpPr>
            <p:cNvPr name="Freeform 18" id="18"/>
            <p:cNvSpPr/>
            <p:nvPr/>
          </p:nvSpPr>
          <p:spPr>
            <a:xfrm flipH="false" flipV="false" rot="0">
              <a:off x="0" y="0"/>
              <a:ext cx="3019165" cy="686592"/>
            </a:xfrm>
            <a:custGeom>
              <a:avLst/>
              <a:gdLst/>
              <a:ahLst/>
              <a:cxnLst/>
              <a:rect r="r" b="b" t="t" l="l"/>
              <a:pathLst>
                <a:path h="686592" w="3019165">
                  <a:moveTo>
                    <a:pt x="0" y="0"/>
                  </a:moveTo>
                  <a:lnTo>
                    <a:pt x="3019165" y="0"/>
                  </a:lnTo>
                  <a:lnTo>
                    <a:pt x="3019165" y="686592"/>
                  </a:lnTo>
                  <a:lnTo>
                    <a:pt x="0" y="686592"/>
                  </a:lnTo>
                  <a:close/>
                </a:path>
              </a:pathLst>
            </a:custGeom>
            <a:solidFill>
              <a:srgbClr val="16599D"/>
            </a:solidFill>
          </p:spPr>
        </p:sp>
        <p:sp>
          <p:nvSpPr>
            <p:cNvPr name="TextBox 19" id="19"/>
            <p:cNvSpPr txBox="true"/>
            <p:nvPr/>
          </p:nvSpPr>
          <p:spPr>
            <a:xfrm>
              <a:off x="0" y="-38100"/>
              <a:ext cx="3019165" cy="724692"/>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2700000">
            <a:off x="13557061" y="1280279"/>
            <a:ext cx="5636927" cy="605970"/>
          </a:xfrm>
          <a:custGeom>
            <a:avLst/>
            <a:gdLst/>
            <a:ahLst/>
            <a:cxnLst/>
            <a:rect r="r" b="b" t="t" l="l"/>
            <a:pathLst>
              <a:path h="605970" w="5636927">
                <a:moveTo>
                  <a:pt x="0" y="0"/>
                </a:moveTo>
                <a:lnTo>
                  <a:pt x="5636926" y="0"/>
                </a:lnTo>
                <a:lnTo>
                  <a:pt x="5636926" y="605970"/>
                </a:lnTo>
                <a:lnTo>
                  <a:pt x="0" y="605970"/>
                </a:lnTo>
                <a:lnTo>
                  <a:pt x="0" y="0"/>
                </a:lnTo>
                <a:close/>
              </a:path>
            </a:pathLst>
          </a:custGeom>
          <a:blipFill>
            <a:blip r:embed="rId3"/>
            <a:stretch>
              <a:fillRect l="0" t="0" r="0" b="0"/>
            </a:stretch>
          </a:blipFill>
        </p:spPr>
      </p:sp>
      <p:grpSp>
        <p:nvGrpSpPr>
          <p:cNvPr name="Group 21" id="21"/>
          <p:cNvGrpSpPr/>
          <p:nvPr/>
        </p:nvGrpSpPr>
        <p:grpSpPr>
          <a:xfrm rot="-8100000">
            <a:off x="15049711" y="-350832"/>
            <a:ext cx="5000402" cy="2304198"/>
            <a:chOff x="0" y="0"/>
            <a:chExt cx="1489991" cy="686592"/>
          </a:xfrm>
        </p:grpSpPr>
        <p:sp>
          <p:nvSpPr>
            <p:cNvPr name="Freeform 22" id="22"/>
            <p:cNvSpPr/>
            <p:nvPr/>
          </p:nvSpPr>
          <p:spPr>
            <a:xfrm flipH="false" flipV="false" rot="0">
              <a:off x="0" y="0"/>
              <a:ext cx="1489991" cy="686592"/>
            </a:xfrm>
            <a:custGeom>
              <a:avLst/>
              <a:gdLst/>
              <a:ahLst/>
              <a:cxnLst/>
              <a:rect r="r" b="b" t="t" l="l"/>
              <a:pathLst>
                <a:path h="686592" w="1489991">
                  <a:moveTo>
                    <a:pt x="0" y="0"/>
                  </a:moveTo>
                  <a:lnTo>
                    <a:pt x="1489991" y="0"/>
                  </a:lnTo>
                  <a:lnTo>
                    <a:pt x="1489991" y="686592"/>
                  </a:lnTo>
                  <a:lnTo>
                    <a:pt x="0" y="686592"/>
                  </a:lnTo>
                  <a:close/>
                </a:path>
              </a:pathLst>
            </a:custGeom>
            <a:solidFill>
              <a:srgbClr val="2978C8"/>
            </a:solidFill>
          </p:spPr>
        </p:sp>
        <p:sp>
          <p:nvSpPr>
            <p:cNvPr name="TextBox 23" id="23"/>
            <p:cNvSpPr txBox="true"/>
            <p:nvPr/>
          </p:nvSpPr>
          <p:spPr>
            <a:xfrm>
              <a:off x="0" y="-38100"/>
              <a:ext cx="1489991" cy="724692"/>
            </a:xfrm>
            <a:prstGeom prst="rect">
              <a:avLst/>
            </a:prstGeom>
          </p:spPr>
          <p:txBody>
            <a:bodyPr anchor="ctr" rtlCol="false" tIns="50800" lIns="50800" bIns="50800" rIns="50800"/>
            <a:lstStyle/>
            <a:p>
              <a:pPr algn="ctr">
                <a:lnSpc>
                  <a:spcPts val="2659"/>
                </a:lnSpc>
                <a:spcBef>
                  <a:spcPct val="0"/>
                </a:spcBef>
              </a:pPr>
            </a:p>
          </p:txBody>
        </p:sp>
      </p:grpSp>
      <p:grpSp>
        <p:nvGrpSpPr>
          <p:cNvPr name="Group 24" id="24"/>
          <p:cNvGrpSpPr/>
          <p:nvPr/>
        </p:nvGrpSpPr>
        <p:grpSpPr>
          <a:xfrm rot="0">
            <a:off x="1028700" y="3319549"/>
            <a:ext cx="8327888" cy="2155660"/>
            <a:chOff x="0" y="0"/>
            <a:chExt cx="2193353" cy="567746"/>
          </a:xfrm>
        </p:grpSpPr>
        <p:sp>
          <p:nvSpPr>
            <p:cNvPr name="Freeform 25" id="25"/>
            <p:cNvSpPr/>
            <p:nvPr/>
          </p:nvSpPr>
          <p:spPr>
            <a:xfrm flipH="false" flipV="false" rot="0">
              <a:off x="0" y="0"/>
              <a:ext cx="2193353" cy="567746"/>
            </a:xfrm>
            <a:custGeom>
              <a:avLst/>
              <a:gdLst/>
              <a:ahLst/>
              <a:cxnLst/>
              <a:rect r="r" b="b" t="t" l="l"/>
              <a:pathLst>
                <a:path h="567746" w="2193353">
                  <a:moveTo>
                    <a:pt x="46482" y="0"/>
                  </a:moveTo>
                  <a:lnTo>
                    <a:pt x="2146871" y="0"/>
                  </a:lnTo>
                  <a:cubicBezTo>
                    <a:pt x="2172543" y="0"/>
                    <a:pt x="2193353" y="20811"/>
                    <a:pt x="2193353" y="46482"/>
                  </a:cubicBezTo>
                  <a:lnTo>
                    <a:pt x="2193353" y="521264"/>
                  </a:lnTo>
                  <a:cubicBezTo>
                    <a:pt x="2193353" y="533592"/>
                    <a:pt x="2188456" y="545414"/>
                    <a:pt x="2179739" y="554132"/>
                  </a:cubicBezTo>
                  <a:cubicBezTo>
                    <a:pt x="2171022" y="562849"/>
                    <a:pt x="2159199" y="567746"/>
                    <a:pt x="2146871" y="567746"/>
                  </a:cubicBezTo>
                  <a:lnTo>
                    <a:pt x="46482" y="567746"/>
                  </a:lnTo>
                  <a:cubicBezTo>
                    <a:pt x="34154" y="567746"/>
                    <a:pt x="22331" y="562849"/>
                    <a:pt x="13614" y="554132"/>
                  </a:cubicBezTo>
                  <a:cubicBezTo>
                    <a:pt x="4897" y="545414"/>
                    <a:pt x="0" y="533592"/>
                    <a:pt x="0" y="521264"/>
                  </a:cubicBezTo>
                  <a:lnTo>
                    <a:pt x="0" y="46482"/>
                  </a:lnTo>
                  <a:cubicBezTo>
                    <a:pt x="0" y="34154"/>
                    <a:pt x="4897" y="22331"/>
                    <a:pt x="13614" y="13614"/>
                  </a:cubicBezTo>
                  <a:cubicBezTo>
                    <a:pt x="22331" y="4897"/>
                    <a:pt x="34154" y="0"/>
                    <a:pt x="46482" y="0"/>
                  </a:cubicBezTo>
                  <a:close/>
                </a:path>
              </a:pathLst>
            </a:custGeom>
            <a:solidFill>
              <a:srgbClr val="000000">
                <a:alpha val="0"/>
              </a:srgbClr>
            </a:solidFill>
            <a:ln w="19050" cap="rnd">
              <a:solidFill>
                <a:srgbClr val="292A2B"/>
              </a:solidFill>
              <a:prstDash val="solid"/>
              <a:round/>
            </a:ln>
          </p:spPr>
        </p:sp>
        <p:sp>
          <p:nvSpPr>
            <p:cNvPr name="TextBox 26" id="26"/>
            <p:cNvSpPr txBox="true"/>
            <p:nvPr/>
          </p:nvSpPr>
          <p:spPr>
            <a:xfrm>
              <a:off x="0" y="-38100"/>
              <a:ext cx="2193353" cy="605846"/>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5962650" y="3811184"/>
            <a:ext cx="3550140" cy="1845171"/>
            <a:chOff x="0" y="0"/>
            <a:chExt cx="935016" cy="485971"/>
          </a:xfrm>
        </p:grpSpPr>
        <p:sp>
          <p:nvSpPr>
            <p:cNvPr name="Freeform 28" id="28"/>
            <p:cNvSpPr/>
            <p:nvPr/>
          </p:nvSpPr>
          <p:spPr>
            <a:xfrm flipH="false" flipV="false" rot="0">
              <a:off x="0" y="0"/>
              <a:ext cx="935016" cy="485971"/>
            </a:xfrm>
            <a:custGeom>
              <a:avLst/>
              <a:gdLst/>
              <a:ahLst/>
              <a:cxnLst/>
              <a:rect r="r" b="b" t="t" l="l"/>
              <a:pathLst>
                <a:path h="485971" w="935016">
                  <a:moveTo>
                    <a:pt x="0" y="0"/>
                  </a:moveTo>
                  <a:lnTo>
                    <a:pt x="935016" y="0"/>
                  </a:lnTo>
                  <a:lnTo>
                    <a:pt x="935016" y="485971"/>
                  </a:lnTo>
                  <a:lnTo>
                    <a:pt x="0" y="485971"/>
                  </a:lnTo>
                  <a:close/>
                </a:path>
              </a:pathLst>
            </a:custGeom>
            <a:solidFill>
              <a:srgbClr val="F7FBFF"/>
            </a:solidFill>
          </p:spPr>
        </p:sp>
        <p:sp>
          <p:nvSpPr>
            <p:cNvPr name="TextBox 29" id="29"/>
            <p:cNvSpPr txBox="true"/>
            <p:nvPr/>
          </p:nvSpPr>
          <p:spPr>
            <a:xfrm>
              <a:off x="0" y="-38100"/>
              <a:ext cx="935016" cy="524071"/>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5896855" y="5396879"/>
            <a:ext cx="131590" cy="13159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92A2B"/>
            </a:solidFill>
          </p:spPr>
        </p:sp>
        <p:sp>
          <p:nvSpPr>
            <p:cNvPr name="TextBox 32" id="3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1028700" y="1268776"/>
            <a:ext cx="6148699" cy="800100"/>
          </a:xfrm>
          <a:prstGeom prst="rect">
            <a:avLst/>
          </a:prstGeom>
        </p:spPr>
        <p:txBody>
          <a:bodyPr anchor="t" rtlCol="false" tIns="0" lIns="0" bIns="0" rIns="0">
            <a:spAutoFit/>
          </a:bodyPr>
          <a:lstStyle/>
          <a:p>
            <a:pPr algn="l">
              <a:lnSpc>
                <a:spcPts val="6049"/>
              </a:lnSpc>
            </a:pPr>
            <a:r>
              <a:rPr lang="en-US" b="true" sz="5499">
                <a:solidFill>
                  <a:srgbClr val="16599D"/>
                </a:solidFill>
                <a:latin typeface="Helios Bold"/>
                <a:ea typeface="Helios Bold"/>
                <a:cs typeface="Helios Bold"/>
                <a:sym typeface="Helios Bold"/>
              </a:rPr>
              <a:t>INTRODUCTION:</a:t>
            </a:r>
          </a:p>
        </p:txBody>
      </p:sp>
      <p:sp>
        <p:nvSpPr>
          <p:cNvPr name="TextBox 34" id="34"/>
          <p:cNvSpPr txBox="true"/>
          <p:nvPr/>
        </p:nvSpPr>
        <p:spPr>
          <a:xfrm rot="0">
            <a:off x="1028700" y="2002201"/>
            <a:ext cx="7249850" cy="1109345"/>
          </a:xfrm>
          <a:prstGeom prst="rect">
            <a:avLst/>
          </a:prstGeom>
        </p:spPr>
        <p:txBody>
          <a:bodyPr anchor="t" rtlCol="false" tIns="0" lIns="0" bIns="0" rIns="0">
            <a:spAutoFit/>
          </a:bodyPr>
          <a:lstStyle/>
          <a:p>
            <a:pPr algn="l">
              <a:lnSpc>
                <a:spcPts val="4479"/>
              </a:lnSpc>
            </a:pPr>
            <a:r>
              <a:rPr lang="en-US" b="true" sz="3199">
                <a:solidFill>
                  <a:srgbClr val="292A2B"/>
                </a:solidFill>
                <a:latin typeface="Helios Bold"/>
                <a:ea typeface="Helios Bold"/>
                <a:cs typeface="Helios Bold"/>
                <a:sym typeface="Helios Bold"/>
              </a:rPr>
              <a:t> À L'IA POUR LA DÉTECTION D’INTRUSION </a:t>
            </a:r>
          </a:p>
        </p:txBody>
      </p:sp>
      <p:sp>
        <p:nvSpPr>
          <p:cNvPr name="TextBox 35" id="35"/>
          <p:cNvSpPr txBox="true"/>
          <p:nvPr/>
        </p:nvSpPr>
        <p:spPr>
          <a:xfrm rot="0">
            <a:off x="1429940" y="3614424"/>
            <a:ext cx="6848610" cy="1481455"/>
          </a:xfrm>
          <a:prstGeom prst="rect">
            <a:avLst/>
          </a:prstGeom>
        </p:spPr>
        <p:txBody>
          <a:bodyPr anchor="t" rtlCol="false" tIns="0" lIns="0" bIns="0" rIns="0">
            <a:spAutoFit/>
          </a:bodyPr>
          <a:lstStyle/>
          <a:p>
            <a:pPr algn="just">
              <a:lnSpc>
                <a:spcPts val="3919"/>
              </a:lnSpc>
              <a:spcBef>
                <a:spcPct val="0"/>
              </a:spcBef>
            </a:pPr>
            <a:r>
              <a:rPr lang="en-US" sz="2799">
                <a:solidFill>
                  <a:srgbClr val="000000"/>
                </a:solidFill>
                <a:latin typeface="Helios"/>
                <a:ea typeface="Helios"/>
                <a:cs typeface="Helios"/>
                <a:sym typeface="Helios"/>
              </a:rPr>
              <a:t>L’intelligence artificielle transforme la cybersécurité en apportant des solutions plus intelligentes et réactives.</a:t>
            </a:r>
          </a:p>
        </p:txBody>
      </p:sp>
      <p:sp>
        <p:nvSpPr>
          <p:cNvPr name="TextBox 36" id="36"/>
          <p:cNvSpPr txBox="true"/>
          <p:nvPr/>
        </p:nvSpPr>
        <p:spPr>
          <a:xfrm rot="0">
            <a:off x="1028700" y="6065931"/>
            <a:ext cx="5820195" cy="1050925"/>
          </a:xfrm>
          <a:prstGeom prst="rect">
            <a:avLst/>
          </a:prstGeom>
        </p:spPr>
        <p:txBody>
          <a:bodyPr anchor="t" rtlCol="false" tIns="0" lIns="0" bIns="0" rIns="0">
            <a:spAutoFit/>
          </a:bodyPr>
          <a:lstStyle/>
          <a:p>
            <a:pPr algn="l">
              <a:lnSpc>
                <a:spcPts val="4199"/>
              </a:lnSpc>
              <a:spcBef>
                <a:spcPct val="0"/>
              </a:spcBef>
            </a:pPr>
            <a:r>
              <a:rPr lang="en-US" b="true" sz="2999">
                <a:solidFill>
                  <a:srgbClr val="000000"/>
                </a:solidFill>
                <a:latin typeface="Helios Bold"/>
                <a:ea typeface="Helios Bold"/>
                <a:cs typeface="Helios Bold"/>
                <a:sym typeface="Helios Bold"/>
              </a:rPr>
              <a:t>L’IA : une réponse intelligente aux menaces réseau</a:t>
            </a:r>
          </a:p>
        </p:txBody>
      </p:sp>
      <p:sp>
        <p:nvSpPr>
          <p:cNvPr name="TextBox 37" id="37"/>
          <p:cNvSpPr txBox="true"/>
          <p:nvPr/>
        </p:nvSpPr>
        <p:spPr>
          <a:xfrm rot="0">
            <a:off x="1028700" y="7399312"/>
            <a:ext cx="7383354" cy="1990089"/>
          </a:xfrm>
          <a:prstGeom prst="rect">
            <a:avLst/>
          </a:prstGeom>
        </p:spPr>
        <p:txBody>
          <a:bodyPr anchor="t" rtlCol="false" tIns="0" lIns="0" bIns="0" rIns="0">
            <a:spAutoFit/>
          </a:bodyPr>
          <a:lstStyle/>
          <a:p>
            <a:pPr algn="just">
              <a:lnSpc>
                <a:spcPts val="2660"/>
              </a:lnSpc>
            </a:pPr>
            <a:r>
              <a:rPr lang="en-US" sz="1900">
                <a:solidFill>
                  <a:srgbClr val="000000"/>
                </a:solidFill>
                <a:latin typeface="Helios"/>
                <a:ea typeface="Helios"/>
                <a:cs typeface="Helios"/>
                <a:sym typeface="Helios"/>
              </a:rPr>
              <a:t>Contrairement aux méthodes classiques basées sur des règles fixes, les systèmes d’IA apprennent à partir des données et s’adaptent en temps réel aux nouvelles menaces.</a:t>
            </a:r>
          </a:p>
          <a:p>
            <a:pPr algn="just">
              <a:lnSpc>
                <a:spcPts val="2660"/>
              </a:lnSpc>
              <a:spcBef>
                <a:spcPct val="0"/>
              </a:spcBef>
            </a:pPr>
            <a:r>
              <a:rPr lang="en-US" sz="1900">
                <a:solidFill>
                  <a:srgbClr val="000000"/>
                </a:solidFill>
                <a:latin typeface="Helios"/>
                <a:ea typeface="Helios"/>
                <a:cs typeface="Helios"/>
                <a:sym typeface="Helios"/>
              </a:rPr>
              <a:t> Cette capacité d’apprentissage rend l’IA particulièrement efficace pour identifier des attaques complexes, souvent invisibles aux approches traditionnelles.</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4317047" y="-3837181"/>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3985629" y="-3505764"/>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028700" y="2288099"/>
            <a:ext cx="7001969" cy="7533117"/>
            <a:chOff x="0" y="0"/>
            <a:chExt cx="9335958" cy="10044155"/>
          </a:xfrm>
        </p:grpSpPr>
        <p:pic>
          <p:nvPicPr>
            <p:cNvPr name="Picture 7" id="7"/>
            <p:cNvPicPr>
              <a:picLocks noChangeAspect="true"/>
            </p:cNvPicPr>
            <p:nvPr/>
          </p:nvPicPr>
          <p:blipFill>
            <a:blip r:embed="rId3"/>
            <a:srcRect l="0" t="227" r="0" b="227"/>
            <a:stretch>
              <a:fillRect/>
            </a:stretch>
          </p:blipFill>
          <p:spPr>
            <a:xfrm flipH="false" flipV="false">
              <a:off x="0" y="0"/>
              <a:ext cx="9335958" cy="10044155"/>
            </a:xfrm>
            <a:prstGeom prst="rect">
              <a:avLst/>
            </a:prstGeom>
          </p:spPr>
        </p:pic>
      </p:grpSp>
      <p:grpSp>
        <p:nvGrpSpPr>
          <p:cNvPr name="Group 8" id="8"/>
          <p:cNvGrpSpPr/>
          <p:nvPr/>
        </p:nvGrpSpPr>
        <p:grpSpPr>
          <a:xfrm rot="0">
            <a:off x="9554411" y="1028700"/>
            <a:ext cx="8042331" cy="4293066"/>
            <a:chOff x="0" y="0"/>
            <a:chExt cx="10723108" cy="5724088"/>
          </a:xfrm>
        </p:grpSpPr>
        <p:pic>
          <p:nvPicPr>
            <p:cNvPr name="Picture 9" id="9"/>
            <p:cNvPicPr>
              <a:picLocks noChangeAspect="true"/>
            </p:cNvPicPr>
            <p:nvPr/>
          </p:nvPicPr>
          <p:blipFill>
            <a:blip r:embed="rId4"/>
            <a:srcRect l="5625" t="0" r="5625" b="0"/>
            <a:stretch>
              <a:fillRect/>
            </a:stretch>
          </p:blipFill>
          <p:spPr>
            <a:xfrm flipH="false" flipV="false">
              <a:off x="0" y="0"/>
              <a:ext cx="10723108" cy="5724088"/>
            </a:xfrm>
            <a:prstGeom prst="rect">
              <a:avLst/>
            </a:prstGeom>
          </p:spPr>
        </p:pic>
      </p:grpSp>
      <p:sp>
        <p:nvSpPr>
          <p:cNvPr name="Freeform 10" id="10"/>
          <p:cNvSpPr/>
          <p:nvPr/>
        </p:nvSpPr>
        <p:spPr>
          <a:xfrm flipH="false" flipV="false" rot="0">
            <a:off x="10127309" y="7103802"/>
            <a:ext cx="371706" cy="334536"/>
          </a:xfrm>
          <a:custGeom>
            <a:avLst/>
            <a:gdLst/>
            <a:ahLst/>
            <a:cxnLst/>
            <a:rect r="r" b="b" t="t" l="l"/>
            <a:pathLst>
              <a:path h="334536" w="371706">
                <a:moveTo>
                  <a:pt x="0" y="0"/>
                </a:moveTo>
                <a:lnTo>
                  <a:pt x="371706" y="0"/>
                </a:lnTo>
                <a:lnTo>
                  <a:pt x="371706" y="334536"/>
                </a:lnTo>
                <a:lnTo>
                  <a:pt x="0" y="33453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10127309" y="7896702"/>
            <a:ext cx="371706" cy="334536"/>
          </a:xfrm>
          <a:custGeom>
            <a:avLst/>
            <a:gdLst/>
            <a:ahLst/>
            <a:cxnLst/>
            <a:rect r="r" b="b" t="t" l="l"/>
            <a:pathLst>
              <a:path h="334536" w="371706">
                <a:moveTo>
                  <a:pt x="0" y="0"/>
                </a:moveTo>
                <a:lnTo>
                  <a:pt x="371706" y="0"/>
                </a:lnTo>
                <a:lnTo>
                  <a:pt x="371706" y="334535"/>
                </a:lnTo>
                <a:lnTo>
                  <a:pt x="0" y="3345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2" id="12"/>
          <p:cNvSpPr/>
          <p:nvPr/>
        </p:nvSpPr>
        <p:spPr>
          <a:xfrm>
            <a:off x="10127309" y="7575235"/>
            <a:ext cx="6481995" cy="0"/>
          </a:xfrm>
          <a:prstGeom prst="line">
            <a:avLst/>
          </a:prstGeom>
          <a:ln cap="flat" w="19050">
            <a:solidFill>
              <a:srgbClr val="292A2B"/>
            </a:solidFill>
            <a:prstDash val="solid"/>
            <a:headEnd type="none" len="sm" w="sm"/>
            <a:tailEnd type="none" len="sm" w="sm"/>
          </a:ln>
        </p:spPr>
      </p:sp>
      <p:sp>
        <p:nvSpPr>
          <p:cNvPr name="AutoShape 13" id="13"/>
          <p:cNvSpPr/>
          <p:nvPr/>
        </p:nvSpPr>
        <p:spPr>
          <a:xfrm>
            <a:off x="10127309" y="8718808"/>
            <a:ext cx="6481995" cy="0"/>
          </a:xfrm>
          <a:prstGeom prst="line">
            <a:avLst/>
          </a:prstGeom>
          <a:ln cap="flat" w="19050">
            <a:solidFill>
              <a:srgbClr val="292A2B"/>
            </a:solidFill>
            <a:prstDash val="solid"/>
            <a:headEnd type="none" len="sm" w="sm"/>
            <a:tailEnd type="none" len="sm" w="sm"/>
          </a:ln>
        </p:spPr>
      </p:sp>
      <p:sp>
        <p:nvSpPr>
          <p:cNvPr name="Freeform 14" id="14"/>
          <p:cNvSpPr/>
          <p:nvPr/>
        </p:nvSpPr>
        <p:spPr>
          <a:xfrm flipH="false" flipV="false" rot="0">
            <a:off x="10127309" y="8930683"/>
            <a:ext cx="371706" cy="334536"/>
          </a:xfrm>
          <a:custGeom>
            <a:avLst/>
            <a:gdLst/>
            <a:ahLst/>
            <a:cxnLst/>
            <a:rect r="r" b="b" t="t" l="l"/>
            <a:pathLst>
              <a:path h="334536" w="371706">
                <a:moveTo>
                  <a:pt x="0" y="0"/>
                </a:moveTo>
                <a:lnTo>
                  <a:pt x="371706" y="0"/>
                </a:lnTo>
                <a:lnTo>
                  <a:pt x="371706" y="334536"/>
                </a:lnTo>
                <a:lnTo>
                  <a:pt x="0" y="33453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5" id="15"/>
          <p:cNvSpPr/>
          <p:nvPr/>
        </p:nvSpPr>
        <p:spPr>
          <a:xfrm>
            <a:off x="10127309" y="9811691"/>
            <a:ext cx="6481995" cy="0"/>
          </a:xfrm>
          <a:prstGeom prst="line">
            <a:avLst/>
          </a:prstGeom>
          <a:ln cap="flat" w="19050">
            <a:solidFill>
              <a:srgbClr val="292A2B"/>
            </a:solidFill>
            <a:prstDash val="solid"/>
            <a:headEnd type="none" len="sm" w="sm"/>
            <a:tailEnd type="none" len="sm" w="sm"/>
          </a:ln>
        </p:spPr>
      </p:sp>
      <p:sp>
        <p:nvSpPr>
          <p:cNvPr name="TextBox 16" id="16"/>
          <p:cNvSpPr txBox="true"/>
          <p:nvPr/>
        </p:nvSpPr>
        <p:spPr>
          <a:xfrm rot="0">
            <a:off x="1028700" y="601835"/>
            <a:ext cx="7660333" cy="1323975"/>
          </a:xfrm>
          <a:prstGeom prst="rect">
            <a:avLst/>
          </a:prstGeom>
        </p:spPr>
        <p:txBody>
          <a:bodyPr anchor="t" rtlCol="false" tIns="0" lIns="0" bIns="0" rIns="0">
            <a:spAutoFit/>
          </a:bodyPr>
          <a:lstStyle/>
          <a:p>
            <a:pPr algn="l">
              <a:lnSpc>
                <a:spcPts val="5199"/>
              </a:lnSpc>
            </a:pPr>
            <a:r>
              <a:rPr lang="en-US" sz="3999" b="true">
                <a:solidFill>
                  <a:srgbClr val="16599D"/>
                </a:solidFill>
                <a:latin typeface="Helios Bold"/>
                <a:ea typeface="Helios Bold"/>
                <a:cs typeface="Helios Bold"/>
                <a:sym typeface="Helios Bold"/>
              </a:rPr>
              <a:t>PRÉSENTATION DU JEU </a:t>
            </a:r>
          </a:p>
          <a:p>
            <a:pPr algn="l">
              <a:lnSpc>
                <a:spcPts val="5199"/>
              </a:lnSpc>
            </a:pPr>
            <a:r>
              <a:rPr lang="en-US" b="true" sz="3999">
                <a:solidFill>
                  <a:srgbClr val="16599D"/>
                </a:solidFill>
                <a:latin typeface="Helios Bold"/>
                <a:ea typeface="Helios Bold"/>
                <a:cs typeface="Helios Bold"/>
                <a:sym typeface="Helios Bold"/>
              </a:rPr>
              <a:t>DE DONNÉES :</a:t>
            </a:r>
          </a:p>
        </p:txBody>
      </p:sp>
      <p:sp>
        <p:nvSpPr>
          <p:cNvPr name="TextBox 17" id="17"/>
          <p:cNvSpPr txBox="true"/>
          <p:nvPr/>
        </p:nvSpPr>
        <p:spPr>
          <a:xfrm rot="0">
            <a:off x="10061217" y="6017909"/>
            <a:ext cx="7028718" cy="547370"/>
          </a:xfrm>
          <a:prstGeom prst="rect">
            <a:avLst/>
          </a:prstGeom>
        </p:spPr>
        <p:txBody>
          <a:bodyPr anchor="t" rtlCol="false" tIns="0" lIns="0" bIns="0" rIns="0">
            <a:spAutoFit/>
          </a:bodyPr>
          <a:lstStyle/>
          <a:p>
            <a:pPr algn="l">
              <a:lnSpc>
                <a:spcPts val="4479"/>
              </a:lnSpc>
              <a:spcBef>
                <a:spcPct val="0"/>
              </a:spcBef>
            </a:pPr>
            <a:r>
              <a:rPr lang="en-US" b="true" sz="3199">
                <a:solidFill>
                  <a:srgbClr val="000000"/>
                </a:solidFill>
                <a:latin typeface="Helios Bold"/>
                <a:ea typeface="Helios Bold"/>
                <a:cs typeface="Helios Bold"/>
                <a:sym typeface="Helios Bold"/>
              </a:rPr>
              <a:t>Résumé des Données Utilisées :</a:t>
            </a:r>
          </a:p>
        </p:txBody>
      </p:sp>
      <p:sp>
        <p:nvSpPr>
          <p:cNvPr name="TextBox 18" id="18"/>
          <p:cNvSpPr txBox="true"/>
          <p:nvPr/>
        </p:nvSpPr>
        <p:spPr>
          <a:xfrm rot="0">
            <a:off x="10663738" y="7052630"/>
            <a:ext cx="6595562" cy="389255"/>
          </a:xfrm>
          <a:prstGeom prst="rect">
            <a:avLst/>
          </a:prstGeom>
        </p:spPr>
        <p:txBody>
          <a:bodyPr anchor="t" rtlCol="false" tIns="0" lIns="0" bIns="0" rIns="0">
            <a:spAutoFit/>
          </a:bodyPr>
          <a:lstStyle/>
          <a:p>
            <a:pPr algn="l">
              <a:lnSpc>
                <a:spcPts val="3220"/>
              </a:lnSpc>
              <a:spcBef>
                <a:spcPct val="0"/>
              </a:spcBef>
            </a:pPr>
            <a:r>
              <a:rPr lang="en-US" sz="2300">
                <a:solidFill>
                  <a:srgbClr val="000000"/>
                </a:solidFill>
                <a:latin typeface="Helios"/>
                <a:ea typeface="Helios"/>
                <a:cs typeface="Helios"/>
                <a:sym typeface="Helios"/>
              </a:rPr>
              <a:t>SOURCE DU DATASET : CIC-IDS2017</a:t>
            </a:r>
          </a:p>
        </p:txBody>
      </p:sp>
      <p:sp>
        <p:nvSpPr>
          <p:cNvPr name="TextBox 19" id="19"/>
          <p:cNvSpPr txBox="true"/>
          <p:nvPr/>
        </p:nvSpPr>
        <p:spPr>
          <a:xfrm rot="0">
            <a:off x="10663738" y="7812773"/>
            <a:ext cx="6933004" cy="789305"/>
          </a:xfrm>
          <a:prstGeom prst="rect">
            <a:avLst/>
          </a:prstGeom>
        </p:spPr>
        <p:txBody>
          <a:bodyPr anchor="t" rtlCol="false" tIns="0" lIns="0" bIns="0" rIns="0">
            <a:spAutoFit/>
          </a:bodyPr>
          <a:lstStyle/>
          <a:p>
            <a:pPr algn="l">
              <a:lnSpc>
                <a:spcPts val="3220"/>
              </a:lnSpc>
              <a:spcBef>
                <a:spcPct val="0"/>
              </a:spcBef>
            </a:pPr>
            <a:r>
              <a:rPr lang="en-US" sz="2300">
                <a:solidFill>
                  <a:srgbClr val="000000"/>
                </a:solidFill>
                <a:latin typeface="Helios"/>
                <a:ea typeface="Helios"/>
                <a:cs typeface="Helios"/>
                <a:sym typeface="Helios"/>
              </a:rPr>
              <a:t>PLUS DE 80 CARACTÉRISTIQUES PAR FLUX RÉSEAU ET  DE 2,8 MILLIONS D’ÉCHANTILLONS </a:t>
            </a:r>
          </a:p>
        </p:txBody>
      </p:sp>
      <p:sp>
        <p:nvSpPr>
          <p:cNvPr name="TextBox 20" id="20"/>
          <p:cNvSpPr txBox="true"/>
          <p:nvPr/>
        </p:nvSpPr>
        <p:spPr>
          <a:xfrm rot="0">
            <a:off x="10663738" y="8883058"/>
            <a:ext cx="6595562" cy="789305"/>
          </a:xfrm>
          <a:prstGeom prst="rect">
            <a:avLst/>
          </a:prstGeom>
        </p:spPr>
        <p:txBody>
          <a:bodyPr anchor="t" rtlCol="false" tIns="0" lIns="0" bIns="0" rIns="0">
            <a:spAutoFit/>
          </a:bodyPr>
          <a:lstStyle/>
          <a:p>
            <a:pPr algn="l">
              <a:lnSpc>
                <a:spcPts val="3220"/>
              </a:lnSpc>
              <a:spcBef>
                <a:spcPct val="0"/>
              </a:spcBef>
            </a:pPr>
            <a:r>
              <a:rPr lang="en-US" sz="2300">
                <a:solidFill>
                  <a:srgbClr val="000000"/>
                </a:solidFill>
                <a:latin typeface="Helios"/>
                <a:ea typeface="Helios"/>
                <a:cs typeface="Helios"/>
                <a:sym typeface="Helios"/>
              </a:rPr>
              <a:t>SCÉNARIOS D’ATTAQUES QUOTIDIENS POUR UN ENTRAÎNEMENT RÉALISTE</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grpSp>
        <p:nvGrpSpPr>
          <p:cNvPr name="Group 2" id="2"/>
          <p:cNvGrpSpPr/>
          <p:nvPr/>
        </p:nvGrpSpPr>
        <p:grpSpPr>
          <a:xfrm rot="0">
            <a:off x="1889960" y="1028700"/>
            <a:ext cx="6397241" cy="8229600"/>
            <a:chOff x="0" y="0"/>
            <a:chExt cx="8529655" cy="10972800"/>
          </a:xfrm>
        </p:grpSpPr>
        <p:pic>
          <p:nvPicPr>
            <p:cNvPr name="Picture 3" id="3"/>
            <p:cNvPicPr>
              <a:picLocks noChangeAspect="true"/>
            </p:cNvPicPr>
            <p:nvPr/>
          </p:nvPicPr>
          <p:blipFill>
            <a:blip r:embed="rId2"/>
            <a:srcRect l="24104" t="0" r="24104" b="0"/>
            <a:stretch>
              <a:fillRect/>
            </a:stretch>
          </p:blipFill>
          <p:spPr>
            <a:xfrm flipH="false" flipV="false">
              <a:off x="0" y="0"/>
              <a:ext cx="8529655" cy="10972800"/>
            </a:xfrm>
            <a:prstGeom prst="rect">
              <a:avLst/>
            </a:prstGeom>
          </p:spPr>
        </p:pic>
      </p:grpSp>
      <p:sp>
        <p:nvSpPr>
          <p:cNvPr name="Freeform 4" id="4"/>
          <p:cNvSpPr/>
          <p:nvPr/>
        </p:nvSpPr>
        <p:spPr>
          <a:xfrm flipH="false" flipV="false" rot="0">
            <a:off x="1028700" y="1953294"/>
            <a:ext cx="1836820" cy="1843734"/>
          </a:xfrm>
          <a:custGeom>
            <a:avLst/>
            <a:gdLst/>
            <a:ahLst/>
            <a:cxnLst/>
            <a:rect r="r" b="b" t="t" l="l"/>
            <a:pathLst>
              <a:path h="1843734" w="1836820">
                <a:moveTo>
                  <a:pt x="0" y="0"/>
                </a:moveTo>
                <a:lnTo>
                  <a:pt x="1836820" y="0"/>
                </a:lnTo>
                <a:lnTo>
                  <a:pt x="1836820" y="1843734"/>
                </a:lnTo>
                <a:lnTo>
                  <a:pt x="0" y="1843734"/>
                </a:lnTo>
                <a:lnTo>
                  <a:pt x="0" y="0"/>
                </a:lnTo>
                <a:close/>
              </a:path>
            </a:pathLst>
          </a:custGeom>
          <a:blipFill>
            <a:blip r:embed="rId3">
              <a:alphaModFix amt="40000"/>
            </a:blip>
            <a:stretch>
              <a:fillRect l="0" t="0" r="0" b="0"/>
            </a:stretch>
          </a:blipFill>
        </p:spPr>
      </p:sp>
      <p:grpSp>
        <p:nvGrpSpPr>
          <p:cNvPr name="Group 5" id="5"/>
          <p:cNvGrpSpPr/>
          <p:nvPr/>
        </p:nvGrpSpPr>
        <p:grpSpPr>
          <a:xfrm rot="0">
            <a:off x="1146942" y="2074993"/>
            <a:ext cx="1600337" cy="160033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218096" y="2146147"/>
            <a:ext cx="1458028" cy="145802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978C8"/>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309907" y="2237959"/>
            <a:ext cx="1274405" cy="127440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6599D"/>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2700000">
            <a:off x="13983885" y="-3075790"/>
            <a:ext cx="13502238" cy="13502238"/>
          </a:xfrm>
          <a:custGeom>
            <a:avLst/>
            <a:gdLst/>
            <a:ahLst/>
            <a:cxnLst/>
            <a:rect r="r" b="b" t="t" l="l"/>
            <a:pathLst>
              <a:path h="13502238" w="13502238">
                <a:moveTo>
                  <a:pt x="0" y="0"/>
                </a:moveTo>
                <a:lnTo>
                  <a:pt x="13502238" y="0"/>
                </a:lnTo>
                <a:lnTo>
                  <a:pt x="13502238" y="13502239"/>
                </a:lnTo>
                <a:lnTo>
                  <a:pt x="0" y="13502239"/>
                </a:lnTo>
                <a:lnTo>
                  <a:pt x="0" y="0"/>
                </a:lnTo>
                <a:close/>
              </a:path>
            </a:pathLst>
          </a:custGeom>
          <a:blipFill>
            <a:blip r:embed="rId4">
              <a:alphaModFix amt="6999"/>
            </a:blip>
            <a:stretch>
              <a:fillRect l="0" t="0" r="0" b="0"/>
            </a:stretch>
          </a:blipFill>
        </p:spPr>
      </p:sp>
      <p:grpSp>
        <p:nvGrpSpPr>
          <p:cNvPr name="Group 15" id="15"/>
          <p:cNvGrpSpPr/>
          <p:nvPr/>
        </p:nvGrpSpPr>
        <p:grpSpPr>
          <a:xfrm rot="-2700000">
            <a:off x="14368261" y="-2691414"/>
            <a:ext cx="12599013" cy="12599013"/>
            <a:chOff x="0" y="0"/>
            <a:chExt cx="2041549" cy="2041549"/>
          </a:xfrm>
        </p:grpSpPr>
        <p:sp>
          <p:nvSpPr>
            <p:cNvPr name="Freeform 16" id="16"/>
            <p:cNvSpPr/>
            <p:nvPr/>
          </p:nvSpPr>
          <p:spPr>
            <a:xfrm flipH="false" flipV="false" rot="0">
              <a:off x="0" y="0"/>
              <a:ext cx="2041549" cy="2041549"/>
            </a:xfrm>
            <a:custGeom>
              <a:avLst/>
              <a:gdLst/>
              <a:ahLst/>
              <a:cxnLst/>
              <a:rect r="r" b="b" t="t" l="l"/>
              <a:pathLst>
                <a:path h="2041549" w="2041549">
                  <a:moveTo>
                    <a:pt x="61449" y="0"/>
                  </a:moveTo>
                  <a:lnTo>
                    <a:pt x="1980101" y="0"/>
                  </a:lnTo>
                  <a:cubicBezTo>
                    <a:pt x="1996398" y="0"/>
                    <a:pt x="2012028" y="6474"/>
                    <a:pt x="2023551" y="17998"/>
                  </a:cubicBezTo>
                  <a:cubicBezTo>
                    <a:pt x="2035075" y="29522"/>
                    <a:pt x="2041549" y="45151"/>
                    <a:pt x="2041549" y="61449"/>
                  </a:cubicBezTo>
                  <a:lnTo>
                    <a:pt x="2041549" y="1980101"/>
                  </a:lnTo>
                  <a:cubicBezTo>
                    <a:pt x="2041549" y="1996398"/>
                    <a:pt x="2035075" y="2012028"/>
                    <a:pt x="2023551" y="2023551"/>
                  </a:cubicBezTo>
                  <a:cubicBezTo>
                    <a:pt x="2012028" y="2035075"/>
                    <a:pt x="1996398" y="2041549"/>
                    <a:pt x="1980101" y="2041549"/>
                  </a:cubicBezTo>
                  <a:lnTo>
                    <a:pt x="61449" y="2041549"/>
                  </a:lnTo>
                  <a:cubicBezTo>
                    <a:pt x="27511" y="2041549"/>
                    <a:pt x="0" y="2014038"/>
                    <a:pt x="0" y="1980101"/>
                  </a:cubicBezTo>
                  <a:lnTo>
                    <a:pt x="0" y="61449"/>
                  </a:lnTo>
                  <a:cubicBezTo>
                    <a:pt x="0" y="45151"/>
                    <a:pt x="6474" y="29522"/>
                    <a:pt x="17998" y="17998"/>
                  </a:cubicBezTo>
                  <a:cubicBezTo>
                    <a:pt x="29522" y="6474"/>
                    <a:pt x="45151" y="0"/>
                    <a:pt x="61449" y="0"/>
                  </a:cubicBezTo>
                  <a:close/>
                </a:path>
              </a:pathLst>
            </a:custGeom>
            <a:solidFill>
              <a:srgbClr val="FFFFFF"/>
            </a:solidFill>
          </p:spPr>
        </p:sp>
        <p:sp>
          <p:nvSpPr>
            <p:cNvPr name="TextBox 17" id="17"/>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18" id="18"/>
          <p:cNvSpPr/>
          <p:nvPr/>
        </p:nvSpPr>
        <p:spPr>
          <a:xfrm flipH="false" flipV="false" rot="0">
            <a:off x="13638258" y="5188368"/>
            <a:ext cx="3541144" cy="2527247"/>
          </a:xfrm>
          <a:custGeom>
            <a:avLst/>
            <a:gdLst/>
            <a:ahLst/>
            <a:cxnLst/>
            <a:rect r="r" b="b" t="t" l="l"/>
            <a:pathLst>
              <a:path h="2527247" w="3541144">
                <a:moveTo>
                  <a:pt x="0" y="0"/>
                </a:moveTo>
                <a:lnTo>
                  <a:pt x="3541144" y="0"/>
                </a:lnTo>
                <a:lnTo>
                  <a:pt x="3541144" y="2527247"/>
                </a:lnTo>
                <a:lnTo>
                  <a:pt x="0" y="2527247"/>
                </a:lnTo>
                <a:lnTo>
                  <a:pt x="0" y="0"/>
                </a:lnTo>
                <a:close/>
              </a:path>
            </a:pathLst>
          </a:custGeom>
          <a:blipFill>
            <a:blip r:embed="rId5">
              <a:extLst>
                <a:ext uri="{96DAC541-7B7A-43D3-8B79-37D633B846F1}">
                  <asvg:svgBlip xmlns:asvg="http://schemas.microsoft.com/office/drawing/2016/SVG/main" r:embed="rId6"/>
                </a:ext>
              </a:extLst>
            </a:blip>
            <a:stretch>
              <a:fillRect l="0" t="0" r="-44665" b="0"/>
            </a:stretch>
          </a:blipFill>
        </p:spPr>
      </p:sp>
      <p:sp>
        <p:nvSpPr>
          <p:cNvPr name="Freeform 19" id="19"/>
          <p:cNvSpPr/>
          <p:nvPr/>
        </p:nvSpPr>
        <p:spPr>
          <a:xfrm flipH="false" flipV="false" rot="0">
            <a:off x="9884338" y="5188368"/>
            <a:ext cx="5122798" cy="2527247"/>
          </a:xfrm>
          <a:custGeom>
            <a:avLst/>
            <a:gdLst/>
            <a:ahLst/>
            <a:cxnLst/>
            <a:rect r="r" b="b" t="t" l="l"/>
            <a:pathLst>
              <a:path h="2527247" w="5122798">
                <a:moveTo>
                  <a:pt x="0" y="0"/>
                </a:moveTo>
                <a:lnTo>
                  <a:pt x="5122798" y="0"/>
                </a:lnTo>
                <a:lnTo>
                  <a:pt x="5122798" y="2527247"/>
                </a:lnTo>
                <a:lnTo>
                  <a:pt x="0" y="252724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0" id="20"/>
          <p:cNvSpPr/>
          <p:nvPr/>
        </p:nvSpPr>
        <p:spPr>
          <a:xfrm flipH="false" flipV="false" rot="0">
            <a:off x="1624143" y="2543487"/>
            <a:ext cx="645934" cy="663347"/>
          </a:xfrm>
          <a:custGeom>
            <a:avLst/>
            <a:gdLst/>
            <a:ahLst/>
            <a:cxnLst/>
            <a:rect r="r" b="b" t="t" l="l"/>
            <a:pathLst>
              <a:path h="663347" w="645934">
                <a:moveTo>
                  <a:pt x="0" y="0"/>
                </a:moveTo>
                <a:lnTo>
                  <a:pt x="645934" y="0"/>
                </a:lnTo>
                <a:lnTo>
                  <a:pt x="645934" y="663348"/>
                </a:lnTo>
                <a:lnTo>
                  <a:pt x="0" y="6633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1" id="21"/>
          <p:cNvSpPr/>
          <p:nvPr/>
        </p:nvSpPr>
        <p:spPr>
          <a:xfrm flipH="false" flipV="false" rot="0">
            <a:off x="15970561" y="5633659"/>
            <a:ext cx="458193" cy="481886"/>
          </a:xfrm>
          <a:custGeom>
            <a:avLst/>
            <a:gdLst/>
            <a:ahLst/>
            <a:cxnLst/>
            <a:rect r="r" b="b" t="t" l="l"/>
            <a:pathLst>
              <a:path h="481886" w="458193">
                <a:moveTo>
                  <a:pt x="0" y="0"/>
                </a:moveTo>
                <a:lnTo>
                  <a:pt x="458193" y="0"/>
                </a:lnTo>
                <a:lnTo>
                  <a:pt x="458193" y="481886"/>
                </a:lnTo>
                <a:lnTo>
                  <a:pt x="0" y="48188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22" id="22"/>
          <p:cNvSpPr/>
          <p:nvPr/>
        </p:nvSpPr>
        <p:spPr>
          <a:xfrm flipH="false" flipV="false" rot="0">
            <a:off x="14112564" y="5633659"/>
            <a:ext cx="384505" cy="481886"/>
          </a:xfrm>
          <a:custGeom>
            <a:avLst/>
            <a:gdLst/>
            <a:ahLst/>
            <a:cxnLst/>
            <a:rect r="r" b="b" t="t" l="l"/>
            <a:pathLst>
              <a:path h="481886" w="384505">
                <a:moveTo>
                  <a:pt x="0" y="0"/>
                </a:moveTo>
                <a:lnTo>
                  <a:pt x="384505" y="0"/>
                </a:lnTo>
                <a:lnTo>
                  <a:pt x="384505" y="481886"/>
                </a:lnTo>
                <a:lnTo>
                  <a:pt x="0" y="481886"/>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3" id="23"/>
          <p:cNvSpPr/>
          <p:nvPr/>
        </p:nvSpPr>
        <p:spPr>
          <a:xfrm flipH="false" flipV="false" rot="0">
            <a:off x="10338689" y="5633659"/>
            <a:ext cx="495937" cy="481886"/>
          </a:xfrm>
          <a:custGeom>
            <a:avLst/>
            <a:gdLst/>
            <a:ahLst/>
            <a:cxnLst/>
            <a:rect r="r" b="b" t="t" l="l"/>
            <a:pathLst>
              <a:path h="481886" w="495937">
                <a:moveTo>
                  <a:pt x="0" y="0"/>
                </a:moveTo>
                <a:lnTo>
                  <a:pt x="495938" y="0"/>
                </a:lnTo>
                <a:lnTo>
                  <a:pt x="495938" y="481886"/>
                </a:lnTo>
                <a:lnTo>
                  <a:pt x="0" y="481886"/>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24" id="24"/>
          <p:cNvSpPr/>
          <p:nvPr/>
        </p:nvSpPr>
        <p:spPr>
          <a:xfrm flipH="false" flipV="false" rot="0">
            <a:off x="12205196" y="5633659"/>
            <a:ext cx="481083" cy="481886"/>
          </a:xfrm>
          <a:custGeom>
            <a:avLst/>
            <a:gdLst/>
            <a:ahLst/>
            <a:cxnLst/>
            <a:rect r="r" b="b" t="t" l="l"/>
            <a:pathLst>
              <a:path h="481886" w="481083">
                <a:moveTo>
                  <a:pt x="0" y="0"/>
                </a:moveTo>
                <a:lnTo>
                  <a:pt x="481083" y="0"/>
                </a:lnTo>
                <a:lnTo>
                  <a:pt x="481083" y="481886"/>
                </a:lnTo>
                <a:lnTo>
                  <a:pt x="0" y="481886"/>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TextBox 25" id="25"/>
          <p:cNvSpPr txBox="true"/>
          <p:nvPr/>
        </p:nvSpPr>
        <p:spPr>
          <a:xfrm rot="0">
            <a:off x="9585269" y="825813"/>
            <a:ext cx="8403162" cy="1717675"/>
          </a:xfrm>
          <a:prstGeom prst="rect">
            <a:avLst/>
          </a:prstGeom>
        </p:spPr>
        <p:txBody>
          <a:bodyPr anchor="t" rtlCol="false" tIns="0" lIns="0" bIns="0" rIns="0">
            <a:spAutoFit/>
          </a:bodyPr>
          <a:lstStyle/>
          <a:p>
            <a:pPr algn="l">
              <a:lnSpc>
                <a:spcPts val="4550"/>
              </a:lnSpc>
            </a:pPr>
            <a:r>
              <a:rPr lang="en-US" sz="3500" b="true">
                <a:solidFill>
                  <a:srgbClr val="16599D"/>
                </a:solidFill>
                <a:latin typeface="Helios Bold"/>
                <a:ea typeface="Helios Bold"/>
                <a:cs typeface="Helios Bold"/>
                <a:sym typeface="Helios Bold"/>
              </a:rPr>
              <a:t>PRÉTRAITEMENT DES DONNÉES : PRÉPARATION ET OPTIMISATION </a:t>
            </a:r>
          </a:p>
          <a:p>
            <a:pPr algn="l">
              <a:lnSpc>
                <a:spcPts val="4550"/>
              </a:lnSpc>
            </a:pPr>
            <a:r>
              <a:rPr lang="en-US" b="true" sz="3500">
                <a:solidFill>
                  <a:srgbClr val="16599D"/>
                </a:solidFill>
                <a:latin typeface="Helios Bold"/>
                <a:ea typeface="Helios Bold"/>
                <a:cs typeface="Helios Bold"/>
                <a:sym typeface="Helios Bold"/>
              </a:rPr>
              <a:t>DU JEU DE DONNÉES</a:t>
            </a:r>
          </a:p>
        </p:txBody>
      </p:sp>
      <p:sp>
        <p:nvSpPr>
          <p:cNvPr name="TextBox 26" id="26"/>
          <p:cNvSpPr txBox="true"/>
          <p:nvPr/>
        </p:nvSpPr>
        <p:spPr>
          <a:xfrm rot="0">
            <a:off x="9605597" y="2765221"/>
            <a:ext cx="7653703" cy="1589405"/>
          </a:xfrm>
          <a:prstGeom prst="rect">
            <a:avLst/>
          </a:prstGeom>
        </p:spPr>
        <p:txBody>
          <a:bodyPr anchor="t" rtlCol="false" tIns="0" lIns="0" bIns="0" rIns="0">
            <a:spAutoFit/>
          </a:bodyPr>
          <a:lstStyle/>
          <a:p>
            <a:pPr algn="just">
              <a:lnSpc>
                <a:spcPts val="3220"/>
              </a:lnSpc>
              <a:spcBef>
                <a:spcPct val="0"/>
              </a:spcBef>
            </a:pPr>
            <a:r>
              <a:rPr lang="en-US" sz="2300">
                <a:solidFill>
                  <a:srgbClr val="000000"/>
                </a:solidFill>
                <a:latin typeface="Helios"/>
                <a:ea typeface="Helios"/>
                <a:cs typeface="Helios"/>
                <a:sym typeface="Helios"/>
              </a:rPr>
              <a:t>Avant de construire et entraîner notre modèle de détection d'intrusions, une étape cruciale consiste à préparer et prétraiter les données pour garantir des performances optimales. Cette phase inclut :</a:t>
            </a:r>
          </a:p>
        </p:txBody>
      </p:sp>
      <p:sp>
        <p:nvSpPr>
          <p:cNvPr name="TextBox 27" id="27"/>
          <p:cNvSpPr txBox="true"/>
          <p:nvPr/>
        </p:nvSpPr>
        <p:spPr>
          <a:xfrm rot="0">
            <a:off x="9144000" y="7960410"/>
            <a:ext cx="2389379" cy="704247"/>
          </a:xfrm>
          <a:prstGeom prst="rect">
            <a:avLst/>
          </a:prstGeom>
        </p:spPr>
        <p:txBody>
          <a:bodyPr anchor="t" rtlCol="false" tIns="0" lIns="0" bIns="0" rIns="0">
            <a:spAutoFit/>
          </a:bodyPr>
          <a:lstStyle/>
          <a:p>
            <a:pPr algn="ctr">
              <a:lnSpc>
                <a:spcPts val="2833"/>
              </a:lnSpc>
            </a:pPr>
            <a:r>
              <a:rPr lang="en-US" sz="2023" b="true">
                <a:solidFill>
                  <a:srgbClr val="000000"/>
                </a:solidFill>
                <a:latin typeface="Helios Bold"/>
                <a:ea typeface="Helios Bold"/>
                <a:cs typeface="Helios Bold"/>
                <a:sym typeface="Helios Bold"/>
              </a:rPr>
              <a:t>L'unification </a:t>
            </a:r>
          </a:p>
          <a:p>
            <a:pPr algn="ctr">
              <a:lnSpc>
                <a:spcPts val="2833"/>
              </a:lnSpc>
              <a:spcBef>
                <a:spcPct val="0"/>
              </a:spcBef>
            </a:pPr>
            <a:r>
              <a:rPr lang="en-US" b="true" sz="2023">
                <a:solidFill>
                  <a:srgbClr val="000000"/>
                </a:solidFill>
                <a:latin typeface="Helios Bold"/>
                <a:ea typeface="Helios Bold"/>
                <a:cs typeface="Helios Bold"/>
                <a:sym typeface="Helios Bold"/>
              </a:rPr>
              <a:t>et le nettoyage</a:t>
            </a:r>
          </a:p>
        </p:txBody>
      </p:sp>
      <p:sp>
        <p:nvSpPr>
          <p:cNvPr name="TextBox 28" id="28"/>
          <p:cNvSpPr txBox="true"/>
          <p:nvPr/>
        </p:nvSpPr>
        <p:spPr>
          <a:xfrm rot="0">
            <a:off x="11067182" y="7955228"/>
            <a:ext cx="3045382" cy="709429"/>
          </a:xfrm>
          <a:prstGeom prst="rect">
            <a:avLst/>
          </a:prstGeom>
        </p:spPr>
        <p:txBody>
          <a:bodyPr anchor="t" rtlCol="false" tIns="0" lIns="0" bIns="0" rIns="0">
            <a:spAutoFit/>
          </a:bodyPr>
          <a:lstStyle/>
          <a:p>
            <a:pPr algn="ctr">
              <a:lnSpc>
                <a:spcPts val="2897"/>
              </a:lnSpc>
            </a:pPr>
            <a:r>
              <a:rPr lang="en-US" sz="2069" b="true">
                <a:solidFill>
                  <a:srgbClr val="000000"/>
                </a:solidFill>
                <a:latin typeface="Helios Bold"/>
                <a:ea typeface="Helios Bold"/>
                <a:cs typeface="Helios Bold"/>
                <a:sym typeface="Helios Bold"/>
              </a:rPr>
              <a:t>La transformation </a:t>
            </a:r>
          </a:p>
          <a:p>
            <a:pPr algn="ctr">
              <a:lnSpc>
                <a:spcPts val="2897"/>
              </a:lnSpc>
              <a:spcBef>
                <a:spcPct val="0"/>
              </a:spcBef>
            </a:pPr>
            <a:r>
              <a:rPr lang="en-US" b="true" sz="2069">
                <a:solidFill>
                  <a:srgbClr val="000000"/>
                </a:solidFill>
                <a:latin typeface="Helios Bold"/>
                <a:ea typeface="Helios Bold"/>
                <a:cs typeface="Helios Bold"/>
                <a:sym typeface="Helios Bold"/>
              </a:rPr>
              <a:t>des labels </a:t>
            </a:r>
          </a:p>
        </p:txBody>
      </p:sp>
      <p:sp>
        <p:nvSpPr>
          <p:cNvPr name="TextBox 29" id="29"/>
          <p:cNvSpPr txBox="true"/>
          <p:nvPr/>
        </p:nvSpPr>
        <p:spPr>
          <a:xfrm rot="0">
            <a:off x="13432449" y="7950885"/>
            <a:ext cx="2539837" cy="714375"/>
          </a:xfrm>
          <a:prstGeom prst="rect">
            <a:avLst/>
          </a:prstGeom>
        </p:spPr>
        <p:txBody>
          <a:bodyPr anchor="t" rtlCol="false" tIns="0" lIns="0" bIns="0" rIns="0">
            <a:spAutoFit/>
          </a:bodyPr>
          <a:lstStyle/>
          <a:p>
            <a:pPr algn="ctr">
              <a:lnSpc>
                <a:spcPts val="2800"/>
              </a:lnSpc>
            </a:pPr>
            <a:r>
              <a:rPr lang="en-US" sz="2000" b="true">
                <a:solidFill>
                  <a:srgbClr val="000000"/>
                </a:solidFill>
                <a:latin typeface="Helios Bold"/>
                <a:ea typeface="Helios Bold"/>
                <a:cs typeface="Helios Bold"/>
                <a:sym typeface="Helios Bold"/>
              </a:rPr>
              <a:t>L'encodage </a:t>
            </a:r>
          </a:p>
          <a:p>
            <a:pPr algn="ctr">
              <a:lnSpc>
                <a:spcPts val="2800"/>
              </a:lnSpc>
              <a:spcBef>
                <a:spcPct val="0"/>
              </a:spcBef>
            </a:pPr>
            <a:r>
              <a:rPr lang="en-US" b="true" sz="2000">
                <a:solidFill>
                  <a:srgbClr val="000000"/>
                </a:solidFill>
                <a:latin typeface="Helios Bold"/>
                <a:ea typeface="Helios Bold"/>
                <a:cs typeface="Helios Bold"/>
                <a:sym typeface="Helios Bold"/>
              </a:rPr>
              <a:t> la normalisation</a:t>
            </a:r>
          </a:p>
        </p:txBody>
      </p:sp>
      <p:sp>
        <p:nvSpPr>
          <p:cNvPr name="TextBox 30" id="30"/>
          <p:cNvSpPr txBox="true"/>
          <p:nvPr/>
        </p:nvSpPr>
        <p:spPr>
          <a:xfrm rot="0">
            <a:off x="15751036" y="7961013"/>
            <a:ext cx="2002107" cy="704247"/>
          </a:xfrm>
          <a:prstGeom prst="rect">
            <a:avLst/>
          </a:prstGeom>
        </p:spPr>
        <p:txBody>
          <a:bodyPr anchor="t" rtlCol="false" tIns="0" lIns="0" bIns="0" rIns="0">
            <a:spAutoFit/>
          </a:bodyPr>
          <a:lstStyle/>
          <a:p>
            <a:pPr algn="ctr">
              <a:lnSpc>
                <a:spcPts val="2833"/>
              </a:lnSpc>
              <a:spcBef>
                <a:spcPct val="0"/>
              </a:spcBef>
            </a:pPr>
            <a:r>
              <a:rPr lang="en-US" b="true" sz="2023">
                <a:solidFill>
                  <a:srgbClr val="000000"/>
                </a:solidFill>
                <a:latin typeface="Helios Bold"/>
                <a:ea typeface="Helios Bold"/>
                <a:cs typeface="Helios Bold"/>
                <a:sym typeface="Helios Bold"/>
              </a:rPr>
              <a:t>La sélection des features</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9824487" y="2845723"/>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10155905" y="3177140"/>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2700000">
            <a:off x="-4317047" y="-3837181"/>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7" id="7"/>
          <p:cNvGrpSpPr/>
          <p:nvPr/>
        </p:nvGrpSpPr>
        <p:grpSpPr>
          <a:xfrm rot="-2700000">
            <a:off x="-3985629" y="-3505764"/>
            <a:ext cx="10863149" cy="10863149"/>
            <a:chOff x="0" y="0"/>
            <a:chExt cx="2041549" cy="2041549"/>
          </a:xfrm>
        </p:grpSpPr>
        <p:sp>
          <p:nvSpPr>
            <p:cNvPr name="Freeform 8" id="8"/>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9" id="9"/>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5896855" y="9045836"/>
            <a:ext cx="131590" cy="13159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92A2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1136824" y="3850356"/>
            <a:ext cx="20561648" cy="3906713"/>
          </a:xfrm>
          <a:custGeom>
            <a:avLst/>
            <a:gdLst/>
            <a:ahLst/>
            <a:cxnLst/>
            <a:rect r="r" b="b" t="t" l="l"/>
            <a:pathLst>
              <a:path h="3906713" w="20561648">
                <a:moveTo>
                  <a:pt x="0" y="0"/>
                </a:moveTo>
                <a:lnTo>
                  <a:pt x="20561648" y="0"/>
                </a:lnTo>
                <a:lnTo>
                  <a:pt x="20561648" y="3906713"/>
                </a:lnTo>
                <a:lnTo>
                  <a:pt x="0" y="3906713"/>
                </a:lnTo>
                <a:lnTo>
                  <a:pt x="0" y="0"/>
                </a:lnTo>
                <a:close/>
              </a:path>
            </a:pathLst>
          </a:custGeom>
          <a:blipFill>
            <a:blip r:embed="rId3"/>
            <a:stretch>
              <a:fillRect l="0" t="0" r="0" b="0"/>
            </a:stretch>
          </a:blipFill>
        </p:spPr>
      </p:sp>
      <p:sp>
        <p:nvSpPr>
          <p:cNvPr name="TextBox 14" id="14"/>
          <p:cNvSpPr txBox="true"/>
          <p:nvPr/>
        </p:nvSpPr>
        <p:spPr>
          <a:xfrm rot="0">
            <a:off x="1028700" y="1102612"/>
            <a:ext cx="5713752" cy="660400"/>
          </a:xfrm>
          <a:prstGeom prst="rect">
            <a:avLst/>
          </a:prstGeom>
        </p:spPr>
        <p:txBody>
          <a:bodyPr anchor="t" rtlCol="false" tIns="0" lIns="0" bIns="0" rIns="0">
            <a:spAutoFit/>
          </a:bodyPr>
          <a:lstStyle/>
          <a:p>
            <a:pPr algn="l">
              <a:lnSpc>
                <a:spcPts val="5199"/>
              </a:lnSpc>
            </a:pPr>
            <a:r>
              <a:rPr lang="en-US" b="true" sz="3999">
                <a:solidFill>
                  <a:srgbClr val="16599D"/>
                </a:solidFill>
                <a:latin typeface="Helios Bold"/>
                <a:ea typeface="Helios Bold"/>
                <a:cs typeface="Helios Bold"/>
                <a:sym typeface="Helios Bold"/>
              </a:rPr>
              <a:t>LES RESULTATS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grpSp>
        <p:nvGrpSpPr>
          <p:cNvPr name="Group 2" id="2"/>
          <p:cNvGrpSpPr/>
          <p:nvPr/>
        </p:nvGrpSpPr>
        <p:grpSpPr>
          <a:xfrm rot="0">
            <a:off x="1028700" y="3319549"/>
            <a:ext cx="8306980" cy="3879405"/>
            <a:chOff x="0" y="0"/>
            <a:chExt cx="2187846" cy="1021736"/>
          </a:xfrm>
        </p:grpSpPr>
        <p:sp>
          <p:nvSpPr>
            <p:cNvPr name="Freeform 3" id="3"/>
            <p:cNvSpPr/>
            <p:nvPr/>
          </p:nvSpPr>
          <p:spPr>
            <a:xfrm flipH="false" flipV="false" rot="0">
              <a:off x="0" y="0"/>
              <a:ext cx="2187846" cy="1021736"/>
            </a:xfrm>
            <a:custGeom>
              <a:avLst/>
              <a:gdLst/>
              <a:ahLst/>
              <a:cxnLst/>
              <a:rect r="r" b="b" t="t" l="l"/>
              <a:pathLst>
                <a:path h="1021736" w="2187846">
                  <a:moveTo>
                    <a:pt x="46599" y="0"/>
                  </a:moveTo>
                  <a:lnTo>
                    <a:pt x="2141248" y="0"/>
                  </a:lnTo>
                  <a:cubicBezTo>
                    <a:pt x="2166983" y="0"/>
                    <a:pt x="2187846" y="20863"/>
                    <a:pt x="2187846" y="46599"/>
                  </a:cubicBezTo>
                  <a:lnTo>
                    <a:pt x="2187846" y="975137"/>
                  </a:lnTo>
                  <a:cubicBezTo>
                    <a:pt x="2187846" y="987496"/>
                    <a:pt x="2182937" y="999349"/>
                    <a:pt x="2174198" y="1008088"/>
                  </a:cubicBezTo>
                  <a:cubicBezTo>
                    <a:pt x="2165459" y="1016827"/>
                    <a:pt x="2153606" y="1021736"/>
                    <a:pt x="2141248" y="1021736"/>
                  </a:cubicBezTo>
                  <a:lnTo>
                    <a:pt x="46599" y="1021736"/>
                  </a:lnTo>
                  <a:cubicBezTo>
                    <a:pt x="34240" y="1021736"/>
                    <a:pt x="22387" y="1016827"/>
                    <a:pt x="13648" y="1008088"/>
                  </a:cubicBezTo>
                  <a:cubicBezTo>
                    <a:pt x="4910" y="999349"/>
                    <a:pt x="0" y="987496"/>
                    <a:pt x="0" y="975137"/>
                  </a:cubicBezTo>
                  <a:lnTo>
                    <a:pt x="0" y="46599"/>
                  </a:lnTo>
                  <a:cubicBezTo>
                    <a:pt x="0" y="34240"/>
                    <a:pt x="4910" y="22387"/>
                    <a:pt x="13648" y="13648"/>
                  </a:cubicBezTo>
                  <a:cubicBezTo>
                    <a:pt x="22387" y="4910"/>
                    <a:pt x="34240" y="0"/>
                    <a:pt x="46599" y="0"/>
                  </a:cubicBezTo>
                  <a:close/>
                </a:path>
              </a:pathLst>
            </a:custGeom>
            <a:solidFill>
              <a:srgbClr val="000000">
                <a:alpha val="0"/>
              </a:srgbClr>
            </a:solidFill>
            <a:ln w="19050" cap="rnd">
              <a:solidFill>
                <a:srgbClr val="292A2B"/>
              </a:solidFill>
              <a:prstDash val="solid"/>
              <a:round/>
            </a:ln>
          </p:spPr>
        </p:sp>
        <p:sp>
          <p:nvSpPr>
            <p:cNvPr name="TextBox 4" id="4"/>
            <p:cNvSpPr txBox="true"/>
            <p:nvPr/>
          </p:nvSpPr>
          <p:spPr>
            <a:xfrm>
              <a:off x="0" y="-38100"/>
              <a:ext cx="2187846" cy="1059836"/>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962650" y="3811184"/>
            <a:ext cx="3550140" cy="1845171"/>
            <a:chOff x="0" y="0"/>
            <a:chExt cx="935016" cy="485971"/>
          </a:xfrm>
        </p:grpSpPr>
        <p:sp>
          <p:nvSpPr>
            <p:cNvPr name="Freeform 6" id="6"/>
            <p:cNvSpPr/>
            <p:nvPr/>
          </p:nvSpPr>
          <p:spPr>
            <a:xfrm flipH="false" flipV="false" rot="0">
              <a:off x="0" y="0"/>
              <a:ext cx="935016" cy="485971"/>
            </a:xfrm>
            <a:custGeom>
              <a:avLst/>
              <a:gdLst/>
              <a:ahLst/>
              <a:cxnLst/>
              <a:rect r="r" b="b" t="t" l="l"/>
              <a:pathLst>
                <a:path h="485971" w="935016">
                  <a:moveTo>
                    <a:pt x="0" y="0"/>
                  </a:moveTo>
                  <a:lnTo>
                    <a:pt x="935016" y="0"/>
                  </a:lnTo>
                  <a:lnTo>
                    <a:pt x="935016" y="485971"/>
                  </a:lnTo>
                  <a:lnTo>
                    <a:pt x="0" y="485971"/>
                  </a:lnTo>
                  <a:close/>
                </a:path>
              </a:pathLst>
            </a:custGeom>
            <a:solidFill>
              <a:srgbClr val="F7FBFF"/>
            </a:solidFill>
          </p:spPr>
        </p:sp>
        <p:sp>
          <p:nvSpPr>
            <p:cNvPr name="TextBox 7" id="7"/>
            <p:cNvSpPr txBox="true"/>
            <p:nvPr/>
          </p:nvSpPr>
          <p:spPr>
            <a:xfrm>
              <a:off x="0" y="-38100"/>
              <a:ext cx="935016" cy="524071"/>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8100000">
            <a:off x="12856426" y="4251714"/>
            <a:ext cx="10863149" cy="10863149"/>
            <a:chOff x="0" y="0"/>
            <a:chExt cx="2041549" cy="2041549"/>
          </a:xfrm>
        </p:grpSpPr>
        <p:sp>
          <p:nvSpPr>
            <p:cNvPr name="Freeform 9" id="9"/>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10" id="10"/>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9388570" y="1674394"/>
            <a:ext cx="8899430" cy="7387710"/>
          </a:xfrm>
          <a:custGeom>
            <a:avLst/>
            <a:gdLst/>
            <a:ahLst/>
            <a:cxnLst/>
            <a:rect r="r" b="b" t="t" l="l"/>
            <a:pathLst>
              <a:path h="7387710" w="8899430">
                <a:moveTo>
                  <a:pt x="0" y="0"/>
                </a:moveTo>
                <a:lnTo>
                  <a:pt x="8899430" y="0"/>
                </a:lnTo>
                <a:lnTo>
                  <a:pt x="8899430" y="7387710"/>
                </a:lnTo>
                <a:lnTo>
                  <a:pt x="0" y="7387710"/>
                </a:lnTo>
                <a:lnTo>
                  <a:pt x="0" y="0"/>
                </a:lnTo>
                <a:close/>
              </a:path>
            </a:pathLst>
          </a:custGeom>
          <a:blipFill>
            <a:blip r:embed="rId2"/>
            <a:stretch>
              <a:fillRect l="0" t="0" r="0" b="0"/>
            </a:stretch>
          </a:blipFill>
          <a:ln w="38100" cap="sq">
            <a:solidFill>
              <a:srgbClr val="0F4984"/>
            </a:solidFill>
            <a:prstDash val="solid"/>
            <a:miter/>
          </a:ln>
        </p:spPr>
      </p:sp>
      <p:sp>
        <p:nvSpPr>
          <p:cNvPr name="TextBox 12" id="12"/>
          <p:cNvSpPr txBox="true"/>
          <p:nvPr/>
        </p:nvSpPr>
        <p:spPr>
          <a:xfrm rot="0">
            <a:off x="1199943" y="3489919"/>
            <a:ext cx="7525408" cy="3709035"/>
          </a:xfrm>
          <a:prstGeom prst="rect">
            <a:avLst/>
          </a:prstGeom>
        </p:spPr>
        <p:txBody>
          <a:bodyPr anchor="t" rtlCol="false" tIns="0" lIns="0" bIns="0" rIns="0">
            <a:spAutoFit/>
          </a:bodyPr>
          <a:lstStyle/>
          <a:p>
            <a:pPr algn="just" marL="453393" indent="-226697" lvl="1">
              <a:lnSpc>
                <a:spcPts val="2940"/>
              </a:lnSpc>
              <a:buFont typeface="Arial"/>
              <a:buChar char="•"/>
            </a:pPr>
            <a:r>
              <a:rPr lang="en-US" sz="2100">
                <a:solidFill>
                  <a:srgbClr val="000000"/>
                </a:solidFill>
                <a:latin typeface="Helios"/>
                <a:ea typeface="Helios"/>
                <a:cs typeface="Helios"/>
                <a:sym typeface="Helios"/>
              </a:rPr>
              <a:t>Le pays a subi de graves cyberattaques récemment.</a:t>
            </a:r>
          </a:p>
          <a:p>
            <a:pPr algn="just" marL="453393" indent="-226697" lvl="1">
              <a:lnSpc>
                <a:spcPts val="2940"/>
              </a:lnSpc>
              <a:buFont typeface="Arial"/>
              <a:buChar char="•"/>
            </a:pPr>
            <a:r>
              <a:rPr lang="en-US" sz="2100">
                <a:solidFill>
                  <a:srgbClr val="000000"/>
                </a:solidFill>
                <a:latin typeface="Helios"/>
                <a:ea typeface="Helios"/>
                <a:cs typeface="Helios"/>
                <a:sym typeface="Helios"/>
              </a:rPr>
              <a:t>CNSS : fuite de données de 2M citoyens et 500K entreprises.</a:t>
            </a:r>
          </a:p>
          <a:p>
            <a:pPr algn="just" marL="453393" indent="-226697" lvl="1">
              <a:lnSpc>
                <a:spcPts val="2940"/>
              </a:lnSpc>
              <a:buFont typeface="Arial"/>
              <a:buChar char="•"/>
            </a:pPr>
            <a:r>
              <a:rPr lang="en-US" sz="2100">
                <a:solidFill>
                  <a:srgbClr val="000000"/>
                </a:solidFill>
                <a:latin typeface="Helios"/>
                <a:ea typeface="Helios"/>
                <a:cs typeface="Helios"/>
                <a:sym typeface="Helios"/>
              </a:rPr>
              <a:t>Sites ministériels (Agriculture, Emploi) visés par des attaques DDoS.</a:t>
            </a:r>
          </a:p>
          <a:p>
            <a:pPr algn="just" marL="453393" indent="-226697" lvl="1">
              <a:lnSpc>
                <a:spcPts val="2940"/>
              </a:lnSpc>
              <a:buFont typeface="Arial"/>
              <a:buChar char="•"/>
            </a:pPr>
            <a:r>
              <a:rPr lang="en-US" sz="2100">
                <a:solidFill>
                  <a:srgbClr val="000000"/>
                </a:solidFill>
                <a:latin typeface="Helios"/>
                <a:ea typeface="Helios"/>
                <a:cs typeface="Helios"/>
                <a:sym typeface="Helios"/>
              </a:rPr>
              <a:t>Les méthodes classiques (détection par signature) sont insuffisantes.</a:t>
            </a:r>
          </a:p>
          <a:p>
            <a:pPr algn="just" marL="453393" indent="-226697" lvl="1">
              <a:lnSpc>
                <a:spcPts val="2940"/>
              </a:lnSpc>
              <a:spcBef>
                <a:spcPct val="0"/>
              </a:spcBef>
              <a:buFont typeface="Arial"/>
              <a:buChar char="•"/>
            </a:pPr>
            <a:r>
              <a:rPr lang="en-US" sz="2100">
                <a:solidFill>
                  <a:srgbClr val="000000"/>
                </a:solidFill>
                <a:latin typeface="Helios"/>
                <a:ea typeface="Helios"/>
                <a:cs typeface="Helios"/>
                <a:sym typeface="Helios"/>
              </a:rPr>
              <a:t>Besoin urgent de méthodes plus intelligentes et adaptatives.</a:t>
            </a:r>
          </a:p>
          <a:p>
            <a:pPr algn="just">
              <a:lnSpc>
                <a:spcPts val="2940"/>
              </a:lnSpc>
              <a:spcBef>
                <a:spcPct val="0"/>
              </a:spcBef>
            </a:pPr>
          </a:p>
        </p:txBody>
      </p:sp>
      <p:sp>
        <p:nvSpPr>
          <p:cNvPr name="TextBox 13" id="13"/>
          <p:cNvSpPr txBox="true"/>
          <p:nvPr/>
        </p:nvSpPr>
        <p:spPr>
          <a:xfrm rot="0">
            <a:off x="230030" y="1471057"/>
            <a:ext cx="7249850" cy="727075"/>
          </a:xfrm>
          <a:prstGeom prst="rect">
            <a:avLst/>
          </a:prstGeom>
        </p:spPr>
        <p:txBody>
          <a:bodyPr anchor="t" rtlCol="false" tIns="0" lIns="0" bIns="0" rIns="0">
            <a:spAutoFit/>
          </a:bodyPr>
          <a:lstStyle/>
          <a:p>
            <a:pPr algn="l" marL="1079502" indent="-539751" lvl="1">
              <a:lnSpc>
                <a:spcPts val="5500"/>
              </a:lnSpc>
              <a:buFont typeface="Arial"/>
              <a:buChar char="•"/>
            </a:pPr>
            <a:r>
              <a:rPr lang="en-US" b="true" sz="5000">
                <a:solidFill>
                  <a:srgbClr val="16599D"/>
                </a:solidFill>
                <a:latin typeface="Helios Bold"/>
                <a:ea typeface="Helios Bold"/>
                <a:cs typeface="Helios Bold"/>
                <a:sym typeface="Helios Bold"/>
              </a:rPr>
              <a:t>Problematique : </a:t>
            </a:r>
          </a:p>
        </p:txBody>
      </p:sp>
      <p:sp>
        <p:nvSpPr>
          <p:cNvPr name="Freeform 14" id="14"/>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3">
              <a:alphaModFix amt="6999"/>
            </a:blip>
            <a:stretch>
              <a:fillRect l="0" t="0" r="0" b="0"/>
            </a:stretch>
          </a:blipFill>
        </p:spPr>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9824487" y="2845723"/>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10155905" y="3177140"/>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2700000">
            <a:off x="-4317047" y="-3837181"/>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7" id="7"/>
          <p:cNvGrpSpPr/>
          <p:nvPr/>
        </p:nvGrpSpPr>
        <p:grpSpPr>
          <a:xfrm rot="-2700000">
            <a:off x="-3985629" y="-3505764"/>
            <a:ext cx="10863149" cy="10863149"/>
            <a:chOff x="0" y="0"/>
            <a:chExt cx="2041549" cy="2041549"/>
          </a:xfrm>
        </p:grpSpPr>
        <p:sp>
          <p:nvSpPr>
            <p:cNvPr name="Freeform 8" id="8"/>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9" id="9"/>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5896855" y="9045836"/>
            <a:ext cx="131590" cy="13159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92A2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0" y="2705956"/>
            <a:ext cx="18591367" cy="5902759"/>
          </a:xfrm>
          <a:custGeom>
            <a:avLst/>
            <a:gdLst/>
            <a:ahLst/>
            <a:cxnLst/>
            <a:rect r="r" b="b" t="t" l="l"/>
            <a:pathLst>
              <a:path h="5902759" w="18591367">
                <a:moveTo>
                  <a:pt x="0" y="0"/>
                </a:moveTo>
                <a:lnTo>
                  <a:pt x="18591367" y="0"/>
                </a:lnTo>
                <a:lnTo>
                  <a:pt x="18591367" y="5902759"/>
                </a:lnTo>
                <a:lnTo>
                  <a:pt x="0" y="5902759"/>
                </a:lnTo>
                <a:lnTo>
                  <a:pt x="0" y="0"/>
                </a:lnTo>
                <a:close/>
              </a:path>
            </a:pathLst>
          </a:custGeom>
          <a:blipFill>
            <a:blip r:embed="rId3"/>
            <a:stretch>
              <a:fillRect l="0" t="0" r="0" b="0"/>
            </a:stretch>
          </a:blipFill>
        </p:spPr>
      </p:sp>
      <p:sp>
        <p:nvSpPr>
          <p:cNvPr name="TextBox 14" id="14"/>
          <p:cNvSpPr txBox="true"/>
          <p:nvPr/>
        </p:nvSpPr>
        <p:spPr>
          <a:xfrm rot="0">
            <a:off x="1028700" y="1102612"/>
            <a:ext cx="5713752" cy="660400"/>
          </a:xfrm>
          <a:prstGeom prst="rect">
            <a:avLst/>
          </a:prstGeom>
        </p:spPr>
        <p:txBody>
          <a:bodyPr anchor="t" rtlCol="false" tIns="0" lIns="0" bIns="0" rIns="0">
            <a:spAutoFit/>
          </a:bodyPr>
          <a:lstStyle/>
          <a:p>
            <a:pPr algn="l">
              <a:lnSpc>
                <a:spcPts val="5199"/>
              </a:lnSpc>
            </a:pPr>
            <a:r>
              <a:rPr lang="en-US" b="true" sz="3999">
                <a:solidFill>
                  <a:srgbClr val="16599D"/>
                </a:solidFill>
                <a:latin typeface="Helios Bold"/>
                <a:ea typeface="Helios Bold"/>
                <a:cs typeface="Helios Bold"/>
                <a:sym typeface="Helios Bold"/>
              </a:rPr>
              <a:t>LES RESULTATS :</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4317047" y="-3837181"/>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3985629" y="-3505764"/>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2700000">
            <a:off x="-3649377" y="-6648754"/>
            <a:ext cx="10863149" cy="10863149"/>
            <a:chOff x="0" y="0"/>
            <a:chExt cx="2041549" cy="2041549"/>
          </a:xfrm>
        </p:grpSpPr>
        <p:sp>
          <p:nvSpPr>
            <p:cNvPr name="Freeform 7" id="7"/>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8" id="8"/>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583691" y="848679"/>
            <a:ext cx="8404119" cy="3939431"/>
          </a:xfrm>
          <a:custGeom>
            <a:avLst/>
            <a:gdLst/>
            <a:ahLst/>
            <a:cxnLst/>
            <a:rect r="r" b="b" t="t" l="l"/>
            <a:pathLst>
              <a:path h="3939431" w="8404119">
                <a:moveTo>
                  <a:pt x="0" y="0"/>
                </a:moveTo>
                <a:lnTo>
                  <a:pt x="8404119" y="0"/>
                </a:lnTo>
                <a:lnTo>
                  <a:pt x="8404119" y="3939431"/>
                </a:lnTo>
                <a:lnTo>
                  <a:pt x="0" y="3939431"/>
                </a:lnTo>
                <a:lnTo>
                  <a:pt x="0" y="0"/>
                </a:lnTo>
                <a:close/>
              </a:path>
            </a:pathLst>
          </a:custGeom>
          <a:blipFill>
            <a:blip r:embed="rId3">
              <a:alphaModFix amt="40000"/>
            </a:blip>
            <a:stretch>
              <a:fillRect l="0" t="0" r="0" b="0"/>
            </a:stretch>
          </a:blipFill>
        </p:spPr>
      </p:sp>
      <p:sp>
        <p:nvSpPr>
          <p:cNvPr name="Freeform 10" id="10"/>
          <p:cNvSpPr/>
          <p:nvPr/>
        </p:nvSpPr>
        <p:spPr>
          <a:xfrm flipH="false" flipV="false" rot="0">
            <a:off x="1211637" y="5569244"/>
            <a:ext cx="371706" cy="334536"/>
          </a:xfrm>
          <a:custGeom>
            <a:avLst/>
            <a:gdLst/>
            <a:ahLst/>
            <a:cxnLst/>
            <a:rect r="r" b="b" t="t" l="l"/>
            <a:pathLst>
              <a:path h="334536" w="371706">
                <a:moveTo>
                  <a:pt x="0" y="0"/>
                </a:moveTo>
                <a:lnTo>
                  <a:pt x="371707" y="0"/>
                </a:lnTo>
                <a:lnTo>
                  <a:pt x="371707" y="334536"/>
                </a:lnTo>
                <a:lnTo>
                  <a:pt x="0" y="33453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211637" y="6129691"/>
            <a:ext cx="371706" cy="334536"/>
          </a:xfrm>
          <a:custGeom>
            <a:avLst/>
            <a:gdLst/>
            <a:ahLst/>
            <a:cxnLst/>
            <a:rect r="r" b="b" t="t" l="l"/>
            <a:pathLst>
              <a:path h="334536" w="371706">
                <a:moveTo>
                  <a:pt x="0" y="0"/>
                </a:moveTo>
                <a:lnTo>
                  <a:pt x="371707" y="0"/>
                </a:lnTo>
                <a:lnTo>
                  <a:pt x="371707" y="334535"/>
                </a:lnTo>
                <a:lnTo>
                  <a:pt x="0" y="3345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0">
            <a:off x="1211637" y="6690137"/>
            <a:ext cx="371706" cy="334536"/>
          </a:xfrm>
          <a:custGeom>
            <a:avLst/>
            <a:gdLst/>
            <a:ahLst/>
            <a:cxnLst/>
            <a:rect r="r" b="b" t="t" l="l"/>
            <a:pathLst>
              <a:path h="334536" w="371706">
                <a:moveTo>
                  <a:pt x="0" y="0"/>
                </a:moveTo>
                <a:lnTo>
                  <a:pt x="371707" y="0"/>
                </a:lnTo>
                <a:lnTo>
                  <a:pt x="371707" y="334536"/>
                </a:lnTo>
                <a:lnTo>
                  <a:pt x="0" y="33453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0">
            <a:off x="1211637" y="7358048"/>
            <a:ext cx="371706" cy="334536"/>
          </a:xfrm>
          <a:custGeom>
            <a:avLst/>
            <a:gdLst/>
            <a:ahLst/>
            <a:cxnLst/>
            <a:rect r="r" b="b" t="t" l="l"/>
            <a:pathLst>
              <a:path h="334536" w="371706">
                <a:moveTo>
                  <a:pt x="0" y="0"/>
                </a:moveTo>
                <a:lnTo>
                  <a:pt x="371707" y="0"/>
                </a:lnTo>
                <a:lnTo>
                  <a:pt x="371707" y="334536"/>
                </a:lnTo>
                <a:lnTo>
                  <a:pt x="0" y="33453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4" id="14"/>
          <p:cNvSpPr/>
          <p:nvPr/>
        </p:nvSpPr>
        <p:spPr>
          <a:xfrm flipH="false" flipV="false" rot="-2700000">
            <a:off x="9824487" y="2845723"/>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15" id="15"/>
          <p:cNvGrpSpPr/>
          <p:nvPr/>
        </p:nvGrpSpPr>
        <p:grpSpPr>
          <a:xfrm rot="-2700000">
            <a:off x="12701081" y="1425831"/>
            <a:ext cx="10863149" cy="10863149"/>
            <a:chOff x="0" y="0"/>
            <a:chExt cx="2041549" cy="2041549"/>
          </a:xfrm>
        </p:grpSpPr>
        <p:sp>
          <p:nvSpPr>
            <p:cNvPr name="Freeform 16" id="16"/>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17" id="17"/>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11379771" y="1094373"/>
            <a:ext cx="9040082" cy="5678789"/>
            <a:chOff x="0" y="0"/>
            <a:chExt cx="12053443" cy="7571719"/>
          </a:xfrm>
        </p:grpSpPr>
        <p:pic>
          <p:nvPicPr>
            <p:cNvPr name="Picture 19" id="19"/>
            <p:cNvPicPr>
              <a:picLocks noChangeAspect="true"/>
            </p:cNvPicPr>
            <p:nvPr/>
          </p:nvPicPr>
          <p:blipFill>
            <a:blip r:embed="rId6"/>
            <a:srcRect l="0" t="2886" r="0" b="2886"/>
            <a:stretch>
              <a:fillRect/>
            </a:stretch>
          </p:blipFill>
          <p:spPr>
            <a:xfrm flipH="false" flipV="false">
              <a:off x="0" y="0"/>
              <a:ext cx="12053443" cy="7571719"/>
            </a:xfrm>
            <a:prstGeom prst="rect">
              <a:avLst/>
            </a:prstGeom>
          </p:spPr>
        </p:pic>
      </p:grpSp>
      <p:sp>
        <p:nvSpPr>
          <p:cNvPr name="TextBox 20" id="20"/>
          <p:cNvSpPr txBox="true"/>
          <p:nvPr/>
        </p:nvSpPr>
        <p:spPr>
          <a:xfrm rot="0">
            <a:off x="1748066" y="6081981"/>
            <a:ext cx="7239743" cy="389255"/>
          </a:xfrm>
          <a:prstGeom prst="rect">
            <a:avLst/>
          </a:prstGeom>
        </p:spPr>
        <p:txBody>
          <a:bodyPr anchor="t" rtlCol="false" tIns="0" lIns="0" bIns="0" rIns="0">
            <a:spAutoFit/>
          </a:bodyPr>
          <a:lstStyle/>
          <a:p>
            <a:pPr algn="l">
              <a:lnSpc>
                <a:spcPts val="3220"/>
              </a:lnSpc>
              <a:spcBef>
                <a:spcPct val="0"/>
              </a:spcBef>
            </a:pPr>
            <a:r>
              <a:rPr lang="en-US" b="true" sz="2300">
                <a:solidFill>
                  <a:srgbClr val="000000"/>
                </a:solidFill>
                <a:latin typeface="Helios Bold"/>
                <a:ea typeface="Helios Bold"/>
                <a:cs typeface="Helios Bold"/>
                <a:sym typeface="Helios Bold"/>
              </a:rPr>
              <a:t>3 couches Dense : 128 → 64 → 32 neurones (ReLU)</a:t>
            </a:r>
          </a:p>
        </p:txBody>
      </p:sp>
      <p:sp>
        <p:nvSpPr>
          <p:cNvPr name="TextBox 21" id="21"/>
          <p:cNvSpPr txBox="true"/>
          <p:nvPr/>
        </p:nvSpPr>
        <p:spPr>
          <a:xfrm rot="0">
            <a:off x="1748066" y="6642428"/>
            <a:ext cx="7715537" cy="389255"/>
          </a:xfrm>
          <a:prstGeom prst="rect">
            <a:avLst/>
          </a:prstGeom>
        </p:spPr>
        <p:txBody>
          <a:bodyPr anchor="t" rtlCol="false" tIns="0" lIns="0" bIns="0" rIns="0">
            <a:spAutoFit/>
          </a:bodyPr>
          <a:lstStyle/>
          <a:p>
            <a:pPr algn="l">
              <a:lnSpc>
                <a:spcPts val="3220"/>
              </a:lnSpc>
              <a:spcBef>
                <a:spcPct val="0"/>
              </a:spcBef>
            </a:pPr>
            <a:r>
              <a:rPr lang="en-US" b="true" sz="2300">
                <a:solidFill>
                  <a:srgbClr val="000000"/>
                </a:solidFill>
                <a:latin typeface="Helios Bold"/>
                <a:ea typeface="Helios Bold"/>
                <a:cs typeface="Helios Bold"/>
                <a:sym typeface="Helios Bold"/>
              </a:rPr>
              <a:t>Dropout pour éviter l’overfitting</a:t>
            </a:r>
          </a:p>
        </p:txBody>
      </p:sp>
      <p:sp>
        <p:nvSpPr>
          <p:cNvPr name="TextBox 22" id="22"/>
          <p:cNvSpPr txBox="true"/>
          <p:nvPr/>
        </p:nvSpPr>
        <p:spPr>
          <a:xfrm rot="0">
            <a:off x="1748066" y="7307018"/>
            <a:ext cx="7715537" cy="382270"/>
          </a:xfrm>
          <a:prstGeom prst="rect">
            <a:avLst/>
          </a:prstGeom>
        </p:spPr>
        <p:txBody>
          <a:bodyPr anchor="t" rtlCol="false" tIns="0" lIns="0" bIns="0" rIns="0">
            <a:spAutoFit/>
          </a:bodyPr>
          <a:lstStyle/>
          <a:p>
            <a:pPr algn="l">
              <a:lnSpc>
                <a:spcPts val="3080"/>
              </a:lnSpc>
              <a:spcBef>
                <a:spcPct val="0"/>
              </a:spcBef>
            </a:pPr>
            <a:r>
              <a:rPr lang="en-US" b="true" sz="2200">
                <a:solidFill>
                  <a:srgbClr val="000000"/>
                </a:solidFill>
                <a:latin typeface="Helios Bold"/>
                <a:ea typeface="Helios Bold"/>
                <a:cs typeface="Helios Bold"/>
                <a:sym typeface="Helios Bold"/>
              </a:rPr>
              <a:t>BatchNormalization pour stabiliser l'entraînement</a:t>
            </a:r>
          </a:p>
        </p:txBody>
      </p:sp>
      <p:sp>
        <p:nvSpPr>
          <p:cNvPr name="Freeform 23" id="23"/>
          <p:cNvSpPr/>
          <p:nvPr/>
        </p:nvSpPr>
        <p:spPr>
          <a:xfrm flipH="false" flipV="false" rot="0">
            <a:off x="1241955" y="8026043"/>
            <a:ext cx="371706" cy="334536"/>
          </a:xfrm>
          <a:custGeom>
            <a:avLst/>
            <a:gdLst/>
            <a:ahLst/>
            <a:cxnLst/>
            <a:rect r="r" b="b" t="t" l="l"/>
            <a:pathLst>
              <a:path h="334536" w="371706">
                <a:moveTo>
                  <a:pt x="0" y="0"/>
                </a:moveTo>
                <a:lnTo>
                  <a:pt x="371706" y="0"/>
                </a:lnTo>
                <a:lnTo>
                  <a:pt x="371706" y="334536"/>
                </a:lnTo>
                <a:lnTo>
                  <a:pt x="0" y="33453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4" id="24"/>
          <p:cNvSpPr/>
          <p:nvPr/>
        </p:nvSpPr>
        <p:spPr>
          <a:xfrm flipH="false" flipV="false" rot="0">
            <a:off x="2172599" y="8652447"/>
            <a:ext cx="325216" cy="292694"/>
          </a:xfrm>
          <a:custGeom>
            <a:avLst/>
            <a:gdLst/>
            <a:ahLst/>
            <a:cxnLst/>
            <a:rect r="r" b="b" t="t" l="l"/>
            <a:pathLst>
              <a:path h="292694" w="325216">
                <a:moveTo>
                  <a:pt x="0" y="0"/>
                </a:moveTo>
                <a:lnTo>
                  <a:pt x="325216" y="0"/>
                </a:lnTo>
                <a:lnTo>
                  <a:pt x="325216" y="292694"/>
                </a:lnTo>
                <a:lnTo>
                  <a:pt x="0" y="2926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5" id="25"/>
          <p:cNvSpPr txBox="true"/>
          <p:nvPr/>
        </p:nvSpPr>
        <p:spPr>
          <a:xfrm rot="0">
            <a:off x="1778384" y="7959284"/>
            <a:ext cx="7715537" cy="464185"/>
          </a:xfrm>
          <a:prstGeom prst="rect">
            <a:avLst/>
          </a:prstGeom>
        </p:spPr>
        <p:txBody>
          <a:bodyPr anchor="t" rtlCol="false" tIns="0" lIns="0" bIns="0" rIns="0">
            <a:spAutoFit/>
          </a:bodyPr>
          <a:lstStyle/>
          <a:p>
            <a:pPr algn="l">
              <a:lnSpc>
                <a:spcPts val="3640"/>
              </a:lnSpc>
              <a:spcBef>
                <a:spcPct val="0"/>
              </a:spcBef>
            </a:pPr>
            <a:r>
              <a:rPr lang="en-US" b="true" sz="2600">
                <a:solidFill>
                  <a:srgbClr val="000000"/>
                </a:solidFill>
                <a:latin typeface="Helios Bold"/>
                <a:ea typeface="Helios Bold"/>
                <a:cs typeface="Helios Bold"/>
                <a:sym typeface="Helios Bold"/>
              </a:rPr>
              <a:t>Sortie :</a:t>
            </a:r>
          </a:p>
        </p:txBody>
      </p:sp>
      <p:sp>
        <p:nvSpPr>
          <p:cNvPr name="TextBox 26" id="26"/>
          <p:cNvSpPr txBox="true"/>
          <p:nvPr/>
        </p:nvSpPr>
        <p:spPr>
          <a:xfrm rot="0">
            <a:off x="2735712" y="8534931"/>
            <a:ext cx="7715537" cy="772795"/>
          </a:xfrm>
          <a:prstGeom prst="rect">
            <a:avLst/>
          </a:prstGeom>
        </p:spPr>
        <p:txBody>
          <a:bodyPr anchor="t" rtlCol="false" tIns="0" lIns="0" bIns="0" rIns="0">
            <a:spAutoFit/>
          </a:bodyPr>
          <a:lstStyle/>
          <a:p>
            <a:pPr algn="l">
              <a:lnSpc>
                <a:spcPts val="3080"/>
              </a:lnSpc>
              <a:spcBef>
                <a:spcPct val="0"/>
              </a:spcBef>
            </a:pPr>
            <a:r>
              <a:rPr lang="en-US" b="true" sz="2200">
                <a:solidFill>
                  <a:srgbClr val="000000"/>
                </a:solidFill>
                <a:latin typeface="Helios Bold"/>
                <a:ea typeface="Helios Bold"/>
                <a:cs typeface="Helios Bold"/>
                <a:sym typeface="Helios Bold"/>
              </a:rPr>
              <a:t>1 unité avec activation sigmoid, adaptée à la classification binaire</a:t>
            </a:r>
          </a:p>
        </p:txBody>
      </p:sp>
      <p:sp>
        <p:nvSpPr>
          <p:cNvPr name="Freeform 27" id="27"/>
          <p:cNvSpPr/>
          <p:nvPr/>
        </p:nvSpPr>
        <p:spPr>
          <a:xfrm flipH="false" flipV="false" rot="0">
            <a:off x="2172599" y="9641101"/>
            <a:ext cx="325216" cy="292694"/>
          </a:xfrm>
          <a:custGeom>
            <a:avLst/>
            <a:gdLst/>
            <a:ahLst/>
            <a:cxnLst/>
            <a:rect r="r" b="b" t="t" l="l"/>
            <a:pathLst>
              <a:path h="292694" w="325216">
                <a:moveTo>
                  <a:pt x="0" y="0"/>
                </a:moveTo>
                <a:lnTo>
                  <a:pt x="325216" y="0"/>
                </a:lnTo>
                <a:lnTo>
                  <a:pt x="325216" y="292694"/>
                </a:lnTo>
                <a:lnTo>
                  <a:pt x="0" y="2926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8" id="28"/>
          <p:cNvGrpSpPr/>
          <p:nvPr/>
        </p:nvGrpSpPr>
        <p:grpSpPr>
          <a:xfrm rot="0">
            <a:off x="10451249" y="6381383"/>
            <a:ext cx="6435173" cy="2370814"/>
            <a:chOff x="0" y="0"/>
            <a:chExt cx="1694860" cy="624412"/>
          </a:xfrm>
        </p:grpSpPr>
        <p:sp>
          <p:nvSpPr>
            <p:cNvPr name="Freeform 29" id="29"/>
            <p:cNvSpPr/>
            <p:nvPr/>
          </p:nvSpPr>
          <p:spPr>
            <a:xfrm flipH="false" flipV="false" rot="0">
              <a:off x="0" y="0"/>
              <a:ext cx="1694861" cy="624412"/>
            </a:xfrm>
            <a:custGeom>
              <a:avLst/>
              <a:gdLst/>
              <a:ahLst/>
              <a:cxnLst/>
              <a:rect r="r" b="b" t="t" l="l"/>
              <a:pathLst>
                <a:path h="624412" w="1694861">
                  <a:moveTo>
                    <a:pt x="36092" y="0"/>
                  </a:moveTo>
                  <a:lnTo>
                    <a:pt x="1658769" y="0"/>
                  </a:lnTo>
                  <a:cubicBezTo>
                    <a:pt x="1678702" y="0"/>
                    <a:pt x="1694861" y="16159"/>
                    <a:pt x="1694861" y="36092"/>
                  </a:cubicBezTo>
                  <a:lnTo>
                    <a:pt x="1694861" y="588320"/>
                  </a:lnTo>
                  <a:cubicBezTo>
                    <a:pt x="1694861" y="597892"/>
                    <a:pt x="1691058" y="607072"/>
                    <a:pt x="1684289" y="613841"/>
                  </a:cubicBezTo>
                  <a:cubicBezTo>
                    <a:pt x="1677521" y="620609"/>
                    <a:pt x="1668341" y="624412"/>
                    <a:pt x="1658769" y="624412"/>
                  </a:cubicBezTo>
                  <a:lnTo>
                    <a:pt x="36092" y="624412"/>
                  </a:lnTo>
                  <a:cubicBezTo>
                    <a:pt x="26520" y="624412"/>
                    <a:pt x="17340" y="620609"/>
                    <a:pt x="10571" y="613841"/>
                  </a:cubicBezTo>
                  <a:cubicBezTo>
                    <a:pt x="3803" y="607072"/>
                    <a:pt x="0" y="597892"/>
                    <a:pt x="0" y="588320"/>
                  </a:cubicBezTo>
                  <a:lnTo>
                    <a:pt x="0" y="36092"/>
                  </a:lnTo>
                  <a:cubicBezTo>
                    <a:pt x="0" y="26520"/>
                    <a:pt x="3803" y="17340"/>
                    <a:pt x="10571" y="10571"/>
                  </a:cubicBezTo>
                  <a:cubicBezTo>
                    <a:pt x="17340" y="3803"/>
                    <a:pt x="26520" y="0"/>
                    <a:pt x="36092" y="0"/>
                  </a:cubicBezTo>
                  <a:close/>
                </a:path>
              </a:pathLst>
            </a:custGeom>
            <a:solidFill>
              <a:srgbClr val="16599D"/>
            </a:solidFill>
          </p:spPr>
        </p:sp>
        <p:sp>
          <p:nvSpPr>
            <p:cNvPr name="TextBox 30" id="30"/>
            <p:cNvSpPr txBox="true"/>
            <p:nvPr/>
          </p:nvSpPr>
          <p:spPr>
            <a:xfrm>
              <a:off x="0" y="-38100"/>
              <a:ext cx="1694860" cy="662512"/>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0">
            <a:off x="129352" y="494666"/>
            <a:ext cx="9606653" cy="660400"/>
          </a:xfrm>
          <a:prstGeom prst="rect">
            <a:avLst/>
          </a:prstGeom>
        </p:spPr>
        <p:txBody>
          <a:bodyPr anchor="t" rtlCol="false" tIns="0" lIns="0" bIns="0" rIns="0">
            <a:spAutoFit/>
          </a:bodyPr>
          <a:lstStyle/>
          <a:p>
            <a:pPr algn="l" marL="863599" indent="-431800" lvl="1">
              <a:lnSpc>
                <a:spcPts val="5199"/>
              </a:lnSpc>
              <a:buFont typeface="Arial"/>
              <a:buChar char="•"/>
            </a:pPr>
            <a:r>
              <a:rPr lang="en-US" b="true" sz="3999">
                <a:solidFill>
                  <a:srgbClr val="16599D"/>
                </a:solidFill>
                <a:latin typeface="Helios Bold"/>
                <a:ea typeface="Helios Bold"/>
                <a:cs typeface="Helios Bold"/>
                <a:sym typeface="Helios Bold"/>
              </a:rPr>
              <a:t>CONCEPTION DU MODÈLE :</a:t>
            </a:r>
          </a:p>
        </p:txBody>
      </p:sp>
      <p:sp>
        <p:nvSpPr>
          <p:cNvPr name="TextBox 32" id="32"/>
          <p:cNvSpPr txBox="true"/>
          <p:nvPr/>
        </p:nvSpPr>
        <p:spPr>
          <a:xfrm rot="0">
            <a:off x="1583344" y="1660735"/>
            <a:ext cx="6271340" cy="1663065"/>
          </a:xfrm>
          <a:prstGeom prst="rect">
            <a:avLst/>
          </a:prstGeom>
        </p:spPr>
        <p:txBody>
          <a:bodyPr anchor="t" rtlCol="false" tIns="0" lIns="0" bIns="0" rIns="0">
            <a:spAutoFit/>
          </a:bodyPr>
          <a:lstStyle/>
          <a:p>
            <a:pPr algn="just">
              <a:lnSpc>
                <a:spcPts val="3360"/>
              </a:lnSpc>
              <a:spcBef>
                <a:spcPct val="0"/>
              </a:spcBef>
            </a:pPr>
            <a:r>
              <a:rPr lang="en-US" sz="2400">
                <a:solidFill>
                  <a:srgbClr val="000000"/>
                </a:solidFill>
                <a:latin typeface="Helios"/>
                <a:ea typeface="Helios"/>
                <a:cs typeface="Helios"/>
                <a:sym typeface="Helios"/>
              </a:rPr>
              <a:t>Nous avons conçu un modèle de classification binaire en utilisant un réseau de neurones profond (Deep Neural Network) avec Keras,</a:t>
            </a:r>
          </a:p>
        </p:txBody>
      </p:sp>
      <p:sp>
        <p:nvSpPr>
          <p:cNvPr name="TextBox 33" id="33"/>
          <p:cNvSpPr txBox="true"/>
          <p:nvPr/>
        </p:nvSpPr>
        <p:spPr>
          <a:xfrm rot="0">
            <a:off x="214253" y="4695399"/>
            <a:ext cx="7199112" cy="540385"/>
          </a:xfrm>
          <a:prstGeom prst="rect">
            <a:avLst/>
          </a:prstGeom>
        </p:spPr>
        <p:txBody>
          <a:bodyPr anchor="t" rtlCol="false" tIns="0" lIns="0" bIns="0" rIns="0">
            <a:spAutoFit/>
          </a:bodyPr>
          <a:lstStyle/>
          <a:p>
            <a:pPr algn="l" marL="669288" indent="-334644" lvl="1">
              <a:lnSpc>
                <a:spcPts val="4339"/>
              </a:lnSpc>
              <a:buFont typeface="Arial"/>
              <a:buChar char="•"/>
            </a:pPr>
            <a:r>
              <a:rPr lang="en-US" b="true" sz="3099">
                <a:solidFill>
                  <a:srgbClr val="006CCD"/>
                </a:solidFill>
                <a:latin typeface="Helios Bold"/>
                <a:ea typeface="Helios Bold"/>
                <a:cs typeface="Helios Bold"/>
                <a:sym typeface="Helios Bold"/>
              </a:rPr>
              <a:t> Architectures :</a:t>
            </a:r>
          </a:p>
        </p:txBody>
      </p:sp>
      <p:sp>
        <p:nvSpPr>
          <p:cNvPr name="TextBox 34" id="34"/>
          <p:cNvSpPr txBox="true"/>
          <p:nvPr/>
        </p:nvSpPr>
        <p:spPr>
          <a:xfrm rot="0">
            <a:off x="1748066" y="5521535"/>
            <a:ext cx="6595562" cy="389255"/>
          </a:xfrm>
          <a:prstGeom prst="rect">
            <a:avLst/>
          </a:prstGeom>
        </p:spPr>
        <p:txBody>
          <a:bodyPr anchor="t" rtlCol="false" tIns="0" lIns="0" bIns="0" rIns="0">
            <a:spAutoFit/>
          </a:bodyPr>
          <a:lstStyle/>
          <a:p>
            <a:pPr algn="l">
              <a:lnSpc>
                <a:spcPts val="3220"/>
              </a:lnSpc>
              <a:spcBef>
                <a:spcPct val="0"/>
              </a:spcBef>
            </a:pPr>
            <a:r>
              <a:rPr lang="en-US" b="true" sz="2300">
                <a:solidFill>
                  <a:srgbClr val="000000"/>
                </a:solidFill>
                <a:latin typeface="Helios Bold"/>
                <a:ea typeface="Helios Bold"/>
                <a:cs typeface="Helios Bold"/>
                <a:sym typeface="Helios Bold"/>
              </a:rPr>
              <a:t>Entrée : 20 features</a:t>
            </a:r>
          </a:p>
        </p:txBody>
      </p:sp>
      <p:sp>
        <p:nvSpPr>
          <p:cNvPr name="TextBox 35" id="35"/>
          <p:cNvSpPr txBox="true"/>
          <p:nvPr/>
        </p:nvSpPr>
        <p:spPr>
          <a:xfrm rot="0">
            <a:off x="2735712" y="9593476"/>
            <a:ext cx="7715537" cy="382270"/>
          </a:xfrm>
          <a:prstGeom prst="rect">
            <a:avLst/>
          </a:prstGeom>
        </p:spPr>
        <p:txBody>
          <a:bodyPr anchor="t" rtlCol="false" tIns="0" lIns="0" bIns="0" rIns="0">
            <a:spAutoFit/>
          </a:bodyPr>
          <a:lstStyle/>
          <a:p>
            <a:pPr algn="l">
              <a:lnSpc>
                <a:spcPts val="3080"/>
              </a:lnSpc>
              <a:spcBef>
                <a:spcPct val="0"/>
              </a:spcBef>
            </a:pPr>
            <a:r>
              <a:rPr lang="en-US" b="true" sz="2200">
                <a:solidFill>
                  <a:srgbClr val="000000"/>
                </a:solidFill>
                <a:latin typeface="Helios Bold"/>
                <a:ea typeface="Helios Bold"/>
                <a:cs typeface="Helios Bold"/>
                <a:sym typeface="Helios Bold"/>
              </a:rPr>
              <a:t>Prédit la probabilité que le flux soit une attaque</a:t>
            </a:r>
          </a:p>
        </p:txBody>
      </p:sp>
      <p:sp>
        <p:nvSpPr>
          <p:cNvPr name="TextBox 36" id="36"/>
          <p:cNvSpPr txBox="true"/>
          <p:nvPr/>
        </p:nvSpPr>
        <p:spPr>
          <a:xfrm rot="0">
            <a:off x="10708528" y="7215428"/>
            <a:ext cx="5805566" cy="880744"/>
          </a:xfrm>
          <a:prstGeom prst="rect">
            <a:avLst/>
          </a:prstGeom>
        </p:spPr>
        <p:txBody>
          <a:bodyPr anchor="t" rtlCol="false" tIns="0" lIns="0" bIns="0" rIns="0">
            <a:spAutoFit/>
          </a:bodyPr>
          <a:lstStyle/>
          <a:p>
            <a:pPr algn="just" marL="367035" indent="-183518" lvl="1">
              <a:lnSpc>
                <a:spcPts val="2380"/>
              </a:lnSpc>
              <a:buFont typeface="Arial"/>
              <a:buChar char="•"/>
            </a:pPr>
            <a:r>
              <a:rPr lang="en-US" sz="1700">
                <a:solidFill>
                  <a:srgbClr val="FFFFFF"/>
                </a:solidFill>
                <a:latin typeface="Helios"/>
                <a:ea typeface="Helios"/>
                <a:cs typeface="Helios"/>
                <a:sym typeface="Helios"/>
              </a:rPr>
              <a:t>70% pour l'entraînement</a:t>
            </a:r>
          </a:p>
          <a:p>
            <a:pPr algn="just" marL="367035" indent="-183518" lvl="1">
              <a:lnSpc>
                <a:spcPts val="2380"/>
              </a:lnSpc>
              <a:buFont typeface="Arial"/>
              <a:buChar char="•"/>
            </a:pPr>
            <a:r>
              <a:rPr lang="en-US" sz="1700">
                <a:solidFill>
                  <a:srgbClr val="FFFFFF"/>
                </a:solidFill>
                <a:latin typeface="Helios"/>
                <a:ea typeface="Helios"/>
                <a:cs typeface="Helios"/>
                <a:sym typeface="Helios"/>
              </a:rPr>
              <a:t> 30% des données seront utilisées pour le test</a:t>
            </a:r>
          </a:p>
          <a:p>
            <a:pPr algn="just" marL="367035" indent="-183518" lvl="1">
              <a:lnSpc>
                <a:spcPts val="2380"/>
              </a:lnSpc>
              <a:buFont typeface="Arial"/>
              <a:buChar char="•"/>
            </a:pPr>
            <a:r>
              <a:rPr lang="en-US" b="true" sz="1700">
                <a:solidFill>
                  <a:srgbClr val="FFFFFF"/>
                </a:solidFill>
                <a:latin typeface="Helios Bold"/>
                <a:ea typeface="Helios Bold"/>
                <a:cs typeface="Helios Bold"/>
                <a:sym typeface="Helios Bold"/>
              </a:rPr>
              <a:t>Early Stopping</a:t>
            </a:r>
            <a:r>
              <a:rPr lang="en-US" sz="1700">
                <a:solidFill>
                  <a:srgbClr val="FFFFFF"/>
                </a:solidFill>
                <a:latin typeface="Helios"/>
                <a:ea typeface="Helios"/>
                <a:cs typeface="Helios"/>
                <a:sym typeface="Helios"/>
              </a:rPr>
              <a:t> pour éviter l’overfitting</a:t>
            </a:r>
          </a:p>
        </p:txBody>
      </p:sp>
      <p:sp>
        <p:nvSpPr>
          <p:cNvPr name="TextBox 37" id="37"/>
          <p:cNvSpPr txBox="true"/>
          <p:nvPr/>
        </p:nvSpPr>
        <p:spPr>
          <a:xfrm rot="0">
            <a:off x="10708528" y="6710603"/>
            <a:ext cx="5513159" cy="441325"/>
          </a:xfrm>
          <a:prstGeom prst="rect">
            <a:avLst/>
          </a:prstGeom>
        </p:spPr>
        <p:txBody>
          <a:bodyPr anchor="t" rtlCol="false" tIns="0" lIns="0" bIns="0" rIns="0">
            <a:spAutoFit/>
          </a:bodyPr>
          <a:lstStyle/>
          <a:p>
            <a:pPr algn="just">
              <a:lnSpc>
                <a:spcPts val="3500"/>
              </a:lnSpc>
              <a:spcBef>
                <a:spcPct val="0"/>
              </a:spcBef>
            </a:pPr>
            <a:r>
              <a:rPr lang="en-US" sz="2500">
                <a:solidFill>
                  <a:srgbClr val="FFFFFF"/>
                </a:solidFill>
                <a:latin typeface="Helios"/>
                <a:ea typeface="Helios"/>
                <a:cs typeface="Helios"/>
                <a:sym typeface="Helios"/>
              </a:rPr>
              <a:t>EVALUATION ET ENTRAINEMENT </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4033795" y="-3367855"/>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3702377" y="-3036438"/>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805996" y="3944332"/>
            <a:ext cx="6435173" cy="3311275"/>
            <a:chOff x="0" y="0"/>
            <a:chExt cx="1694860" cy="872105"/>
          </a:xfrm>
        </p:grpSpPr>
        <p:sp>
          <p:nvSpPr>
            <p:cNvPr name="Freeform 7" id="7"/>
            <p:cNvSpPr/>
            <p:nvPr/>
          </p:nvSpPr>
          <p:spPr>
            <a:xfrm flipH="false" flipV="false" rot="0">
              <a:off x="0" y="0"/>
              <a:ext cx="1694861" cy="872105"/>
            </a:xfrm>
            <a:custGeom>
              <a:avLst/>
              <a:gdLst/>
              <a:ahLst/>
              <a:cxnLst/>
              <a:rect r="r" b="b" t="t" l="l"/>
              <a:pathLst>
                <a:path h="872105" w="1694861">
                  <a:moveTo>
                    <a:pt x="36092" y="0"/>
                  </a:moveTo>
                  <a:lnTo>
                    <a:pt x="1658769" y="0"/>
                  </a:lnTo>
                  <a:cubicBezTo>
                    <a:pt x="1678702" y="0"/>
                    <a:pt x="1694861" y="16159"/>
                    <a:pt x="1694861" y="36092"/>
                  </a:cubicBezTo>
                  <a:lnTo>
                    <a:pt x="1694861" y="836014"/>
                  </a:lnTo>
                  <a:cubicBezTo>
                    <a:pt x="1694861" y="845586"/>
                    <a:pt x="1691058" y="854766"/>
                    <a:pt x="1684289" y="861534"/>
                  </a:cubicBezTo>
                  <a:cubicBezTo>
                    <a:pt x="1677521" y="868303"/>
                    <a:pt x="1668341" y="872105"/>
                    <a:pt x="1658769" y="872105"/>
                  </a:cubicBezTo>
                  <a:lnTo>
                    <a:pt x="36092" y="872105"/>
                  </a:lnTo>
                  <a:cubicBezTo>
                    <a:pt x="26520" y="872105"/>
                    <a:pt x="17340" y="868303"/>
                    <a:pt x="10571" y="861534"/>
                  </a:cubicBezTo>
                  <a:cubicBezTo>
                    <a:pt x="3803" y="854766"/>
                    <a:pt x="0" y="845586"/>
                    <a:pt x="0" y="836014"/>
                  </a:cubicBezTo>
                  <a:lnTo>
                    <a:pt x="0" y="36092"/>
                  </a:lnTo>
                  <a:cubicBezTo>
                    <a:pt x="0" y="26520"/>
                    <a:pt x="3803" y="17340"/>
                    <a:pt x="10571" y="10571"/>
                  </a:cubicBezTo>
                  <a:cubicBezTo>
                    <a:pt x="17340" y="3803"/>
                    <a:pt x="26520" y="0"/>
                    <a:pt x="36092" y="0"/>
                  </a:cubicBezTo>
                  <a:close/>
                </a:path>
              </a:pathLst>
            </a:custGeom>
            <a:solidFill>
              <a:srgbClr val="16599D"/>
            </a:solidFill>
          </p:spPr>
        </p:sp>
        <p:sp>
          <p:nvSpPr>
            <p:cNvPr name="TextBox 8" id="8"/>
            <p:cNvSpPr txBox="true"/>
            <p:nvPr/>
          </p:nvSpPr>
          <p:spPr>
            <a:xfrm>
              <a:off x="0" y="-38100"/>
              <a:ext cx="1694860" cy="910205"/>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7241169" y="2633933"/>
            <a:ext cx="11046831" cy="6624367"/>
          </a:xfrm>
          <a:custGeom>
            <a:avLst/>
            <a:gdLst/>
            <a:ahLst/>
            <a:cxnLst/>
            <a:rect r="r" b="b" t="t" l="l"/>
            <a:pathLst>
              <a:path h="6624367" w="11046831">
                <a:moveTo>
                  <a:pt x="0" y="0"/>
                </a:moveTo>
                <a:lnTo>
                  <a:pt x="11046831" y="0"/>
                </a:lnTo>
                <a:lnTo>
                  <a:pt x="11046831" y="6624367"/>
                </a:lnTo>
                <a:lnTo>
                  <a:pt x="0" y="6624367"/>
                </a:lnTo>
                <a:lnTo>
                  <a:pt x="0" y="0"/>
                </a:lnTo>
                <a:close/>
              </a:path>
            </a:pathLst>
          </a:custGeom>
          <a:blipFill>
            <a:blip r:embed="rId3"/>
            <a:stretch>
              <a:fillRect l="0" t="0" r="0" b="0"/>
            </a:stretch>
          </a:blipFill>
        </p:spPr>
      </p:sp>
      <p:sp>
        <p:nvSpPr>
          <p:cNvPr name="TextBox 10" id="10"/>
          <p:cNvSpPr txBox="true"/>
          <p:nvPr/>
        </p:nvSpPr>
        <p:spPr>
          <a:xfrm rot="0">
            <a:off x="1028700" y="1119609"/>
            <a:ext cx="7660333" cy="793115"/>
          </a:xfrm>
          <a:prstGeom prst="rect">
            <a:avLst/>
          </a:prstGeom>
        </p:spPr>
        <p:txBody>
          <a:bodyPr anchor="t" rtlCol="false" tIns="0" lIns="0" bIns="0" rIns="0">
            <a:spAutoFit/>
          </a:bodyPr>
          <a:lstStyle/>
          <a:p>
            <a:pPr algn="l" marL="1036315" indent="-518158" lvl="1">
              <a:lnSpc>
                <a:spcPts val="6239"/>
              </a:lnSpc>
              <a:buFont typeface="Arial"/>
              <a:buChar char="•"/>
            </a:pPr>
            <a:r>
              <a:rPr lang="en-US" b="true" sz="4799">
                <a:solidFill>
                  <a:srgbClr val="16599D"/>
                </a:solidFill>
                <a:latin typeface="Helios Bold"/>
                <a:ea typeface="Helios Bold"/>
                <a:cs typeface="Helios Bold"/>
                <a:sym typeface="Helios Bold"/>
              </a:rPr>
              <a:t>EVALUATION :</a:t>
            </a:r>
          </a:p>
        </p:txBody>
      </p:sp>
      <p:sp>
        <p:nvSpPr>
          <p:cNvPr name="TextBox 11" id="11"/>
          <p:cNvSpPr txBox="true"/>
          <p:nvPr/>
        </p:nvSpPr>
        <p:spPr>
          <a:xfrm rot="0">
            <a:off x="1028700" y="4679533"/>
            <a:ext cx="5831921" cy="2333839"/>
          </a:xfrm>
          <a:prstGeom prst="rect">
            <a:avLst/>
          </a:prstGeom>
        </p:spPr>
        <p:txBody>
          <a:bodyPr anchor="t" rtlCol="false" tIns="0" lIns="0" bIns="0" rIns="0">
            <a:spAutoFit/>
          </a:bodyPr>
          <a:lstStyle/>
          <a:p>
            <a:pPr algn="just">
              <a:lnSpc>
                <a:spcPts val="2672"/>
              </a:lnSpc>
              <a:spcBef>
                <a:spcPct val="0"/>
              </a:spcBef>
            </a:pPr>
            <a:r>
              <a:rPr lang="en-US" sz="1908">
                <a:solidFill>
                  <a:srgbClr val="FFFFFF"/>
                </a:solidFill>
                <a:latin typeface="Helios"/>
                <a:ea typeface="Helios"/>
                <a:cs typeface="Helios"/>
                <a:sym typeface="Helios"/>
              </a:rPr>
              <a:t>Ce modèle de classification démontre des performances globales très satisfaisantes, avec une excellente capacité à détecter les menaces tout en maintenant un bon niveau de précision. Bien qu'il présente quelques erreurs marginales sur les cas légitimes, ses résultats globaux en font un outil fiable et efficace pour la sécurité.</a:t>
            </a:r>
          </a:p>
        </p:txBody>
      </p:sp>
      <p:sp>
        <p:nvSpPr>
          <p:cNvPr name="TextBox 12" id="12"/>
          <p:cNvSpPr txBox="true"/>
          <p:nvPr/>
        </p:nvSpPr>
        <p:spPr>
          <a:xfrm rot="0">
            <a:off x="1028700" y="4100217"/>
            <a:ext cx="5513159" cy="441325"/>
          </a:xfrm>
          <a:prstGeom prst="rect">
            <a:avLst/>
          </a:prstGeom>
        </p:spPr>
        <p:txBody>
          <a:bodyPr anchor="t" rtlCol="false" tIns="0" lIns="0" bIns="0" rIns="0">
            <a:spAutoFit/>
          </a:bodyPr>
          <a:lstStyle/>
          <a:p>
            <a:pPr algn="just">
              <a:lnSpc>
                <a:spcPts val="3500"/>
              </a:lnSpc>
              <a:spcBef>
                <a:spcPct val="0"/>
              </a:spcBef>
            </a:pPr>
            <a:r>
              <a:rPr lang="en-US" sz="2500">
                <a:solidFill>
                  <a:srgbClr val="FFFFFF"/>
                </a:solidFill>
                <a:latin typeface="Helios"/>
                <a:ea typeface="Helios"/>
                <a:cs typeface="Helios"/>
                <a:sym typeface="Helios"/>
              </a:rPr>
              <a:t>RAPPORT DE CLASSIFICATION :</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4033795" y="-3367855"/>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3702377" y="-3036438"/>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805996" y="3944332"/>
            <a:ext cx="6435173" cy="3311275"/>
            <a:chOff x="0" y="0"/>
            <a:chExt cx="1694860" cy="872105"/>
          </a:xfrm>
        </p:grpSpPr>
        <p:sp>
          <p:nvSpPr>
            <p:cNvPr name="Freeform 7" id="7"/>
            <p:cNvSpPr/>
            <p:nvPr/>
          </p:nvSpPr>
          <p:spPr>
            <a:xfrm flipH="false" flipV="false" rot="0">
              <a:off x="0" y="0"/>
              <a:ext cx="1694861" cy="872105"/>
            </a:xfrm>
            <a:custGeom>
              <a:avLst/>
              <a:gdLst/>
              <a:ahLst/>
              <a:cxnLst/>
              <a:rect r="r" b="b" t="t" l="l"/>
              <a:pathLst>
                <a:path h="872105" w="1694861">
                  <a:moveTo>
                    <a:pt x="36092" y="0"/>
                  </a:moveTo>
                  <a:lnTo>
                    <a:pt x="1658769" y="0"/>
                  </a:lnTo>
                  <a:cubicBezTo>
                    <a:pt x="1678702" y="0"/>
                    <a:pt x="1694861" y="16159"/>
                    <a:pt x="1694861" y="36092"/>
                  </a:cubicBezTo>
                  <a:lnTo>
                    <a:pt x="1694861" y="836014"/>
                  </a:lnTo>
                  <a:cubicBezTo>
                    <a:pt x="1694861" y="845586"/>
                    <a:pt x="1691058" y="854766"/>
                    <a:pt x="1684289" y="861534"/>
                  </a:cubicBezTo>
                  <a:cubicBezTo>
                    <a:pt x="1677521" y="868303"/>
                    <a:pt x="1668341" y="872105"/>
                    <a:pt x="1658769" y="872105"/>
                  </a:cubicBezTo>
                  <a:lnTo>
                    <a:pt x="36092" y="872105"/>
                  </a:lnTo>
                  <a:cubicBezTo>
                    <a:pt x="26520" y="872105"/>
                    <a:pt x="17340" y="868303"/>
                    <a:pt x="10571" y="861534"/>
                  </a:cubicBezTo>
                  <a:cubicBezTo>
                    <a:pt x="3803" y="854766"/>
                    <a:pt x="0" y="845586"/>
                    <a:pt x="0" y="836014"/>
                  </a:cubicBezTo>
                  <a:lnTo>
                    <a:pt x="0" y="36092"/>
                  </a:lnTo>
                  <a:cubicBezTo>
                    <a:pt x="0" y="26520"/>
                    <a:pt x="3803" y="17340"/>
                    <a:pt x="10571" y="10571"/>
                  </a:cubicBezTo>
                  <a:cubicBezTo>
                    <a:pt x="17340" y="3803"/>
                    <a:pt x="26520" y="0"/>
                    <a:pt x="36092" y="0"/>
                  </a:cubicBezTo>
                  <a:close/>
                </a:path>
              </a:pathLst>
            </a:custGeom>
            <a:solidFill>
              <a:srgbClr val="16599D"/>
            </a:solidFill>
            <a:ln cap="rnd">
              <a:noFill/>
              <a:prstDash val="sysDot"/>
              <a:round/>
            </a:ln>
          </p:spPr>
        </p:sp>
        <p:sp>
          <p:nvSpPr>
            <p:cNvPr name="TextBox 8" id="8"/>
            <p:cNvSpPr txBox="true"/>
            <p:nvPr/>
          </p:nvSpPr>
          <p:spPr>
            <a:xfrm>
              <a:off x="0" y="-38100"/>
              <a:ext cx="1694860" cy="910205"/>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Freeform 9" id="9"/>
          <p:cNvSpPr/>
          <p:nvPr/>
        </p:nvSpPr>
        <p:spPr>
          <a:xfrm flipH="false" flipV="false" rot="0">
            <a:off x="7674751" y="1176759"/>
            <a:ext cx="10362038" cy="8684378"/>
          </a:xfrm>
          <a:custGeom>
            <a:avLst/>
            <a:gdLst/>
            <a:ahLst/>
            <a:cxnLst/>
            <a:rect r="r" b="b" t="t" l="l"/>
            <a:pathLst>
              <a:path h="8684378" w="10362038">
                <a:moveTo>
                  <a:pt x="0" y="0"/>
                </a:moveTo>
                <a:lnTo>
                  <a:pt x="10362039" y="0"/>
                </a:lnTo>
                <a:lnTo>
                  <a:pt x="10362039" y="8684378"/>
                </a:lnTo>
                <a:lnTo>
                  <a:pt x="0" y="8684378"/>
                </a:lnTo>
                <a:lnTo>
                  <a:pt x="0" y="0"/>
                </a:lnTo>
                <a:close/>
              </a:path>
            </a:pathLst>
          </a:custGeom>
          <a:blipFill>
            <a:blip r:embed="rId3"/>
            <a:stretch>
              <a:fillRect l="-5204" t="0" r="-15168" b="0"/>
            </a:stretch>
          </a:blipFill>
        </p:spPr>
      </p:sp>
      <p:sp>
        <p:nvSpPr>
          <p:cNvPr name="TextBox 10" id="10"/>
          <p:cNvSpPr txBox="true"/>
          <p:nvPr/>
        </p:nvSpPr>
        <p:spPr>
          <a:xfrm rot="0">
            <a:off x="439877" y="1119609"/>
            <a:ext cx="7660333" cy="793115"/>
          </a:xfrm>
          <a:prstGeom prst="rect">
            <a:avLst/>
          </a:prstGeom>
        </p:spPr>
        <p:txBody>
          <a:bodyPr anchor="t" rtlCol="false" tIns="0" lIns="0" bIns="0" rIns="0">
            <a:spAutoFit/>
          </a:bodyPr>
          <a:lstStyle/>
          <a:p>
            <a:pPr algn="l" marL="1036315" indent="-518158" lvl="1">
              <a:lnSpc>
                <a:spcPts val="6239"/>
              </a:lnSpc>
              <a:buFont typeface="Arial"/>
              <a:buChar char="•"/>
            </a:pPr>
            <a:r>
              <a:rPr lang="en-US" b="true" sz="4799">
                <a:solidFill>
                  <a:srgbClr val="16599D"/>
                </a:solidFill>
                <a:latin typeface="Helios Bold"/>
                <a:ea typeface="Helios Bold"/>
                <a:cs typeface="Helios Bold"/>
                <a:sym typeface="Helios Bold"/>
              </a:rPr>
              <a:t>EVALUATION :</a:t>
            </a:r>
          </a:p>
        </p:txBody>
      </p:sp>
      <p:sp>
        <p:nvSpPr>
          <p:cNvPr name="TextBox 11" id="11"/>
          <p:cNvSpPr txBox="true"/>
          <p:nvPr/>
        </p:nvSpPr>
        <p:spPr>
          <a:xfrm rot="0">
            <a:off x="1028700" y="4701419"/>
            <a:ext cx="5805566" cy="2111375"/>
          </a:xfrm>
          <a:prstGeom prst="rect">
            <a:avLst/>
          </a:prstGeom>
        </p:spPr>
        <p:txBody>
          <a:bodyPr anchor="t" rtlCol="false" tIns="0" lIns="0" bIns="0" rIns="0">
            <a:spAutoFit/>
          </a:bodyPr>
          <a:lstStyle/>
          <a:p>
            <a:pPr algn="just">
              <a:lnSpc>
                <a:spcPts val="2800"/>
              </a:lnSpc>
              <a:spcBef>
                <a:spcPct val="0"/>
              </a:spcBef>
            </a:pPr>
            <a:r>
              <a:rPr lang="en-US" sz="2000">
                <a:solidFill>
                  <a:srgbClr val="FFFFFF"/>
                </a:solidFill>
                <a:latin typeface="Helios"/>
                <a:ea typeface="Helios"/>
                <a:cs typeface="Helios"/>
                <a:sym typeface="Helios"/>
              </a:rPr>
              <a:t>La matrice de confusion révèle un modèle performant, avec une excellente détection des attaques et très peu de menaces manquées. Par ailleurs, un nombre significatif de cas légitimes sont correctement identifiés, démontrant une base solide pour le système</a:t>
            </a:r>
          </a:p>
        </p:txBody>
      </p:sp>
      <p:sp>
        <p:nvSpPr>
          <p:cNvPr name="TextBox 12" id="12"/>
          <p:cNvSpPr txBox="true"/>
          <p:nvPr/>
        </p:nvSpPr>
        <p:spPr>
          <a:xfrm rot="0">
            <a:off x="1028700" y="4100217"/>
            <a:ext cx="5513159" cy="441325"/>
          </a:xfrm>
          <a:prstGeom prst="rect">
            <a:avLst/>
          </a:prstGeom>
        </p:spPr>
        <p:txBody>
          <a:bodyPr anchor="t" rtlCol="false" tIns="0" lIns="0" bIns="0" rIns="0">
            <a:spAutoFit/>
          </a:bodyPr>
          <a:lstStyle/>
          <a:p>
            <a:pPr algn="just">
              <a:lnSpc>
                <a:spcPts val="3500"/>
              </a:lnSpc>
              <a:spcBef>
                <a:spcPct val="0"/>
              </a:spcBef>
            </a:pPr>
            <a:r>
              <a:rPr lang="en-US" sz="2500">
                <a:solidFill>
                  <a:srgbClr val="FFFFFF"/>
                </a:solidFill>
                <a:latin typeface="Helios"/>
                <a:ea typeface="Helios"/>
                <a:cs typeface="Helios"/>
                <a:sym typeface="Helios"/>
              </a:rPr>
              <a:t>MATRICE DE CONFUSION</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grpSp>
        <p:nvGrpSpPr>
          <p:cNvPr name="Group 2" id="2"/>
          <p:cNvGrpSpPr/>
          <p:nvPr/>
        </p:nvGrpSpPr>
        <p:grpSpPr>
          <a:xfrm rot="-8100000">
            <a:off x="12856426" y="4251714"/>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436484" y="471531"/>
            <a:ext cx="13474184" cy="730250"/>
          </a:xfrm>
          <a:prstGeom prst="rect">
            <a:avLst/>
          </a:prstGeom>
        </p:spPr>
        <p:txBody>
          <a:bodyPr anchor="t" rtlCol="false" tIns="0" lIns="0" bIns="0" rIns="0">
            <a:spAutoFit/>
          </a:bodyPr>
          <a:lstStyle/>
          <a:p>
            <a:pPr algn="l">
              <a:lnSpc>
                <a:spcPts val="5500"/>
              </a:lnSpc>
            </a:pPr>
            <a:r>
              <a:rPr lang="en-US" sz="5000" b="true">
                <a:solidFill>
                  <a:srgbClr val="16599D"/>
                </a:solidFill>
                <a:latin typeface="Helios Bold"/>
                <a:ea typeface="Helios Bold"/>
                <a:cs typeface="Helios Bold"/>
                <a:sym typeface="Helios Bold"/>
              </a:rPr>
              <a:t>Comparaison entre les deux approches :</a:t>
            </a:r>
          </a:p>
        </p:txBody>
      </p:sp>
      <p:sp>
        <p:nvSpPr>
          <p:cNvPr name="Freeform 6" id="6"/>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graphicFrame>
        <p:nvGraphicFramePr>
          <p:cNvPr name="Table 7" id="7"/>
          <p:cNvGraphicFramePr>
            <a:graphicFrameLocks noGrp="true"/>
          </p:cNvGraphicFramePr>
          <p:nvPr/>
        </p:nvGraphicFramePr>
        <p:xfrm>
          <a:off x="491338" y="2358563"/>
          <a:ext cx="17305325" cy="7324725"/>
        </p:xfrm>
        <a:graphic>
          <a:graphicData uri="http://schemas.openxmlformats.org/drawingml/2006/table">
            <a:tbl>
              <a:tblPr/>
              <a:tblGrid>
                <a:gridCol w="6484115"/>
                <a:gridCol w="3338599"/>
                <a:gridCol w="7482611"/>
              </a:tblGrid>
              <a:tr h="854004">
                <a:tc>
                  <a:txBody>
                    <a:bodyPr anchor="t" rtlCol="false"/>
                    <a:lstStyle/>
                    <a:p>
                      <a:pPr algn="ctr">
                        <a:lnSpc>
                          <a:spcPts val="2520"/>
                        </a:lnSpc>
                        <a:defRPr/>
                      </a:pPr>
                      <a:r>
                        <a:rPr lang="en-US" sz="1800" b="true">
                          <a:solidFill>
                            <a:srgbClr val="000000"/>
                          </a:solidFill>
                          <a:latin typeface="HK Grotesk Bold"/>
                          <a:ea typeface="HK Grotesk Bold"/>
                          <a:cs typeface="HK Grotesk Bold"/>
                          <a:sym typeface="HK Grotesk Bold"/>
                        </a:rPr>
                        <a:t>Critère</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b="true">
                          <a:solidFill>
                            <a:srgbClr val="000000"/>
                          </a:solidFill>
                          <a:latin typeface="HK Grotesk Bold"/>
                          <a:ea typeface="HK Grotesk Bold"/>
                          <a:cs typeface="HK Grotesk Bold"/>
                          <a:sym typeface="HK Grotesk Bold"/>
                        </a:rPr>
                        <a:t>Approche Machine Learning</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b="true">
                          <a:solidFill>
                            <a:srgbClr val="000000"/>
                          </a:solidFill>
                          <a:latin typeface="HK Grotesk Bold"/>
                          <a:ea typeface="HK Grotesk Bold"/>
                          <a:cs typeface="HK Grotesk Bold"/>
                          <a:sym typeface="HK Grotesk Bold"/>
                        </a:rPr>
                        <a:t>Approche Entropie</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r>
              <a:tr h="1226262">
                <a:tc>
                  <a:txBody>
                    <a:bodyPr anchor="t" rtlCol="false"/>
                    <a:lstStyle/>
                    <a:p>
                      <a:pPr algn="ctr">
                        <a:lnSpc>
                          <a:spcPts val="2520"/>
                        </a:lnSpc>
                        <a:defRPr/>
                      </a:pPr>
                      <a:r>
                        <a:rPr lang="en-US" sz="1800">
                          <a:solidFill>
                            <a:srgbClr val="000000"/>
                          </a:solidFill>
                          <a:latin typeface="Arimo"/>
                          <a:ea typeface="Arimo"/>
                          <a:cs typeface="Arimo"/>
                          <a:sym typeface="Arimo"/>
                        </a:rPr>
                        <a:t>Principe</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Arimo"/>
                          <a:ea typeface="Arimo"/>
                          <a:cs typeface="Arimo"/>
                          <a:sym typeface="Arimo"/>
                        </a:rPr>
                        <a:t>Prédit chaque paquet comme normal ou attaque</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Arimo"/>
                          <a:ea typeface="Arimo"/>
                          <a:cs typeface="Arimo"/>
                          <a:sym typeface="Arimo"/>
                        </a:rPr>
                        <a:t>Mesure la variabilité (entropie) dans des fenêtres de paquets</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r>
              <a:tr h="854004">
                <a:tc>
                  <a:txBody>
                    <a:bodyPr anchor="t" rtlCol="false"/>
                    <a:lstStyle/>
                    <a:p>
                      <a:pPr algn="ctr">
                        <a:lnSpc>
                          <a:spcPts val="2520"/>
                        </a:lnSpc>
                        <a:defRPr/>
                      </a:pPr>
                      <a:r>
                        <a:rPr lang="en-US" sz="1800">
                          <a:solidFill>
                            <a:srgbClr val="000000"/>
                          </a:solidFill>
                          <a:latin typeface="HK Grotesk"/>
                          <a:ea typeface="HK Grotesk"/>
                          <a:cs typeface="HK Grotesk"/>
                          <a:sym typeface="HK Grotesk"/>
                        </a:rPr>
                        <a:t>Nécessite un entraînement ?</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HK Grotesk"/>
                          <a:ea typeface="HK Grotesk"/>
                          <a:cs typeface="HK Grotesk"/>
                          <a:sym typeface="HK Grotesk"/>
                        </a:rPr>
                        <a:t>Oui, sur un dataset étiqueté</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HK Grotesk"/>
                          <a:ea typeface="HK Grotesk"/>
                          <a:cs typeface="HK Grotesk"/>
                          <a:sym typeface="HK Grotesk"/>
                        </a:rPr>
                        <a:t>Non, il est basé sur la distance vers le médian des distributions</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r>
              <a:tr h="864953">
                <a:tc>
                  <a:txBody>
                    <a:bodyPr anchor="t" rtlCol="false"/>
                    <a:lstStyle/>
                    <a:p>
                      <a:pPr algn="ctr">
                        <a:lnSpc>
                          <a:spcPts val="2520"/>
                        </a:lnSpc>
                        <a:defRPr/>
                      </a:pPr>
                      <a:r>
                        <a:rPr lang="en-US" sz="1800">
                          <a:solidFill>
                            <a:srgbClr val="000000"/>
                          </a:solidFill>
                          <a:latin typeface="Arimo"/>
                          <a:ea typeface="Arimo"/>
                          <a:cs typeface="Arimo"/>
                          <a:sym typeface="Arimo"/>
                        </a:rPr>
                        <a:t>Complexité d’implémentation</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Arimo"/>
                          <a:ea typeface="Arimo"/>
                          <a:cs typeface="Arimo"/>
                          <a:sym typeface="Arimo"/>
                        </a:rPr>
                        <a:t>Moyenne à élevée	</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Arimo"/>
                          <a:ea typeface="Arimo"/>
                          <a:cs typeface="Arimo"/>
                          <a:sym typeface="Arimo"/>
                        </a:rPr>
                        <a:t>Faible à moyenne</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r>
              <a:tr h="1587571">
                <a:tc>
                  <a:txBody>
                    <a:bodyPr anchor="t" rtlCol="false"/>
                    <a:lstStyle/>
                    <a:p>
                      <a:pPr algn="ctr">
                        <a:lnSpc>
                          <a:spcPts val="2520"/>
                        </a:lnSpc>
                        <a:defRPr/>
                      </a:pPr>
                      <a:r>
                        <a:rPr lang="en-US" sz="1800">
                          <a:solidFill>
                            <a:srgbClr val="000000"/>
                          </a:solidFill>
                          <a:latin typeface="Arimo"/>
                          <a:ea typeface="Arimo"/>
                          <a:cs typeface="Arimo"/>
                          <a:sym typeface="Arimo"/>
                        </a:rPr>
                        <a:t>Détection </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Arimo"/>
                          <a:ea typeface="Arimo"/>
                          <a:cs typeface="Arimo"/>
                          <a:sym typeface="Arimo"/>
                        </a:rPr>
                        <a:t>Bonne précision, mais parfois lente à s'adapter aux nouvelles formes d'attaques</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Arimo"/>
                          <a:ea typeface="Arimo"/>
                          <a:cs typeface="Arimo"/>
                          <a:sym typeface="Arimo"/>
                        </a:rPr>
                        <a:t>Permet de suivre l’évolution de l’entropie dans le temps, la variation peut indiquer des anomalies soudaines, typiques d’une attaque</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r>
              <a:tr h="1937932">
                <a:tc>
                  <a:txBody>
                    <a:bodyPr anchor="t" rtlCol="false"/>
                    <a:lstStyle/>
                    <a:p>
                      <a:pPr algn="ctr">
                        <a:lnSpc>
                          <a:spcPts val="2520"/>
                        </a:lnSpc>
                        <a:defRPr/>
                      </a:pPr>
                      <a:r>
                        <a:rPr lang="en-US" sz="1800">
                          <a:solidFill>
                            <a:srgbClr val="000000"/>
                          </a:solidFill>
                          <a:latin typeface="Arimo"/>
                          <a:ea typeface="Arimo"/>
                          <a:cs typeface="Arimo"/>
                          <a:sym typeface="Arimo"/>
                        </a:rPr>
                        <a:t>precision de l’attack</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Arimo"/>
                          <a:ea typeface="Arimo"/>
                          <a:cs typeface="Arimo"/>
                          <a:sym typeface="Arimo"/>
                        </a:rPr>
                        <a:t>93%</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c>
                  <a:txBody>
                    <a:bodyPr anchor="t" rtlCol="false"/>
                    <a:lstStyle/>
                    <a:p>
                      <a:pPr algn="ctr">
                        <a:lnSpc>
                          <a:spcPts val="2520"/>
                        </a:lnSpc>
                        <a:defRPr/>
                      </a:pPr>
                      <a:r>
                        <a:rPr lang="en-US" sz="1800">
                          <a:solidFill>
                            <a:srgbClr val="000000"/>
                          </a:solidFill>
                          <a:latin typeface="HK Grotesk"/>
                          <a:ea typeface="HK Grotesk"/>
                          <a:cs typeface="HK Grotesk"/>
                          <a:sym typeface="HK Grotesk"/>
                        </a:rPr>
                        <a:t>Dos Hulk : 0.45</a:t>
                      </a:r>
                      <a:endParaRPr lang="en-US" sz="1100"/>
                    </a:p>
                    <a:p>
                      <a:pPr algn="ctr">
                        <a:lnSpc>
                          <a:spcPts val="2520"/>
                        </a:lnSpc>
                      </a:pPr>
                      <a:r>
                        <a:rPr lang="en-US" sz="1800">
                          <a:solidFill>
                            <a:srgbClr val="000000"/>
                          </a:solidFill>
                          <a:latin typeface="HK Grotesk"/>
                          <a:ea typeface="HK Grotesk"/>
                          <a:cs typeface="HK Grotesk"/>
                          <a:sym typeface="HK Grotesk"/>
                        </a:rPr>
                        <a:t>Dos Slowhttptest : 0.65</a:t>
                      </a:r>
                    </a:p>
                    <a:p>
                      <a:pPr algn="ctr">
                        <a:lnSpc>
                          <a:spcPts val="2520"/>
                        </a:lnSpc>
                      </a:pPr>
                      <a:r>
                        <a:rPr lang="en-US" sz="1800">
                          <a:solidFill>
                            <a:srgbClr val="000000"/>
                          </a:solidFill>
                          <a:latin typeface="HK Grotesk"/>
                          <a:ea typeface="HK Grotesk"/>
                          <a:cs typeface="HK Grotesk"/>
                          <a:sym typeface="HK Grotesk"/>
                        </a:rPr>
                        <a:t>Portscan : 0.81</a:t>
                      </a:r>
                    </a:p>
                    <a:p>
                      <a:pPr algn="ctr">
                        <a:lnSpc>
                          <a:spcPts val="2520"/>
                        </a:lnSpc>
                      </a:pPr>
                      <a:r>
                        <a:rPr lang="en-US" sz="1800">
                          <a:solidFill>
                            <a:srgbClr val="000000"/>
                          </a:solidFill>
                          <a:latin typeface="HK Grotesk"/>
                          <a:ea typeface="HK Grotesk"/>
                          <a:cs typeface="HK Grotesk"/>
                          <a:sym typeface="HK Grotesk"/>
                        </a:rPr>
                        <a:t>DDos : 0.71</a:t>
                      </a:r>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A0F7FA"/>
                    </a:solidFill>
                  </a:tcPr>
                </a:tc>
              </a:tr>
            </a:tbl>
          </a:graphicData>
        </a:graphic>
      </p:graphicFrame>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3827847" y="-2278272"/>
            <a:ext cx="7849807" cy="7849807"/>
          </a:xfrm>
          <a:custGeom>
            <a:avLst/>
            <a:gdLst/>
            <a:ahLst/>
            <a:cxnLst/>
            <a:rect r="r" b="b" t="t" l="l"/>
            <a:pathLst>
              <a:path h="7849807" w="7849807">
                <a:moveTo>
                  <a:pt x="0" y="0"/>
                </a:moveTo>
                <a:lnTo>
                  <a:pt x="7849807" y="0"/>
                </a:lnTo>
                <a:lnTo>
                  <a:pt x="7849807" y="7849806"/>
                </a:lnTo>
                <a:lnTo>
                  <a:pt x="0" y="7849806"/>
                </a:lnTo>
                <a:lnTo>
                  <a:pt x="0" y="0"/>
                </a:lnTo>
                <a:close/>
              </a:path>
            </a:pathLst>
          </a:custGeom>
          <a:blipFill>
            <a:blip r:embed="rId2">
              <a:alphaModFix amt="6999"/>
            </a:blip>
            <a:stretch>
              <a:fillRect l="0" t="0" r="0" b="0"/>
            </a:stretch>
          </a:blipFill>
        </p:spPr>
      </p:sp>
      <p:sp>
        <p:nvSpPr>
          <p:cNvPr name="Freeform 3" id="3"/>
          <p:cNvSpPr/>
          <p:nvPr/>
        </p:nvSpPr>
        <p:spPr>
          <a:xfrm flipH="false" flipV="false" rot="-2700000">
            <a:off x="14754547" y="-2278272"/>
            <a:ext cx="7849807" cy="7849807"/>
          </a:xfrm>
          <a:custGeom>
            <a:avLst/>
            <a:gdLst/>
            <a:ahLst/>
            <a:cxnLst/>
            <a:rect r="r" b="b" t="t" l="l"/>
            <a:pathLst>
              <a:path h="7849807" w="7849807">
                <a:moveTo>
                  <a:pt x="0" y="0"/>
                </a:moveTo>
                <a:lnTo>
                  <a:pt x="7849807" y="0"/>
                </a:lnTo>
                <a:lnTo>
                  <a:pt x="7849807" y="7849806"/>
                </a:lnTo>
                <a:lnTo>
                  <a:pt x="0" y="7849806"/>
                </a:lnTo>
                <a:lnTo>
                  <a:pt x="0" y="0"/>
                </a:lnTo>
                <a:close/>
              </a:path>
            </a:pathLst>
          </a:custGeom>
          <a:blipFill>
            <a:blip r:embed="rId2">
              <a:alphaModFix amt="6999"/>
            </a:blip>
            <a:stretch>
              <a:fillRect l="0" t="0" r="0" b="0"/>
            </a:stretch>
          </a:blipFill>
        </p:spPr>
      </p:sp>
      <p:grpSp>
        <p:nvGrpSpPr>
          <p:cNvPr name="Group 4" id="4"/>
          <p:cNvGrpSpPr/>
          <p:nvPr/>
        </p:nvGrpSpPr>
        <p:grpSpPr>
          <a:xfrm rot="-2700000">
            <a:off x="-3604382" y="-2054808"/>
            <a:ext cx="7324698" cy="7324698"/>
            <a:chOff x="0" y="0"/>
            <a:chExt cx="2041549" cy="2041549"/>
          </a:xfrm>
        </p:grpSpPr>
        <p:sp>
          <p:nvSpPr>
            <p:cNvPr name="Freeform 5" id="5"/>
            <p:cNvSpPr/>
            <p:nvPr/>
          </p:nvSpPr>
          <p:spPr>
            <a:xfrm flipH="false" flipV="false" rot="0">
              <a:off x="0" y="0"/>
              <a:ext cx="2041549" cy="2041549"/>
            </a:xfrm>
            <a:custGeom>
              <a:avLst/>
              <a:gdLst/>
              <a:ahLst/>
              <a:cxnLst/>
              <a:rect r="r" b="b" t="t" l="l"/>
              <a:pathLst>
                <a:path h="2041549" w="2041549">
                  <a:moveTo>
                    <a:pt x="78215" y="0"/>
                  </a:moveTo>
                  <a:lnTo>
                    <a:pt x="1963334" y="0"/>
                  </a:lnTo>
                  <a:cubicBezTo>
                    <a:pt x="1984078" y="0"/>
                    <a:pt x="2003973" y="8240"/>
                    <a:pt x="2018641" y="22909"/>
                  </a:cubicBezTo>
                  <a:cubicBezTo>
                    <a:pt x="2033309" y="37577"/>
                    <a:pt x="2041549" y="57471"/>
                    <a:pt x="2041549" y="78215"/>
                  </a:cubicBezTo>
                  <a:lnTo>
                    <a:pt x="2041549" y="1963334"/>
                  </a:lnTo>
                  <a:cubicBezTo>
                    <a:pt x="2041549" y="1984078"/>
                    <a:pt x="2033309" y="2003973"/>
                    <a:pt x="2018641" y="2018641"/>
                  </a:cubicBezTo>
                  <a:cubicBezTo>
                    <a:pt x="2003973" y="2033309"/>
                    <a:pt x="1984078" y="2041549"/>
                    <a:pt x="1963334" y="2041549"/>
                  </a:cubicBezTo>
                  <a:lnTo>
                    <a:pt x="78215" y="2041549"/>
                  </a:lnTo>
                  <a:cubicBezTo>
                    <a:pt x="35018" y="2041549"/>
                    <a:pt x="0" y="2006531"/>
                    <a:pt x="0" y="1963334"/>
                  </a:cubicBezTo>
                  <a:lnTo>
                    <a:pt x="0" y="78215"/>
                  </a:lnTo>
                  <a:cubicBezTo>
                    <a:pt x="0" y="57471"/>
                    <a:pt x="8240" y="37577"/>
                    <a:pt x="22909" y="22909"/>
                  </a:cubicBezTo>
                  <a:cubicBezTo>
                    <a:pt x="37577" y="8240"/>
                    <a:pt x="57471" y="0"/>
                    <a:pt x="78215" y="0"/>
                  </a:cubicBezTo>
                  <a:close/>
                </a:path>
              </a:pathLst>
            </a:custGeom>
            <a:solidFill>
              <a:srgbClr val="FFFFFF"/>
            </a:solidFill>
          </p:spPr>
        </p:sp>
        <p:sp>
          <p:nvSpPr>
            <p:cNvPr name="TextBox 6" id="6"/>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2700000">
            <a:off x="14978012" y="-2054808"/>
            <a:ext cx="7324698" cy="7324698"/>
            <a:chOff x="0" y="0"/>
            <a:chExt cx="2041549" cy="2041549"/>
          </a:xfrm>
        </p:grpSpPr>
        <p:sp>
          <p:nvSpPr>
            <p:cNvPr name="Freeform 8" id="8"/>
            <p:cNvSpPr/>
            <p:nvPr/>
          </p:nvSpPr>
          <p:spPr>
            <a:xfrm flipH="false" flipV="false" rot="0">
              <a:off x="0" y="0"/>
              <a:ext cx="2041549" cy="2041549"/>
            </a:xfrm>
            <a:custGeom>
              <a:avLst/>
              <a:gdLst/>
              <a:ahLst/>
              <a:cxnLst/>
              <a:rect r="r" b="b" t="t" l="l"/>
              <a:pathLst>
                <a:path h="2041549" w="2041549">
                  <a:moveTo>
                    <a:pt x="78215" y="0"/>
                  </a:moveTo>
                  <a:lnTo>
                    <a:pt x="1963334" y="0"/>
                  </a:lnTo>
                  <a:cubicBezTo>
                    <a:pt x="1984078" y="0"/>
                    <a:pt x="2003973" y="8240"/>
                    <a:pt x="2018641" y="22909"/>
                  </a:cubicBezTo>
                  <a:cubicBezTo>
                    <a:pt x="2033309" y="37577"/>
                    <a:pt x="2041549" y="57471"/>
                    <a:pt x="2041549" y="78215"/>
                  </a:cubicBezTo>
                  <a:lnTo>
                    <a:pt x="2041549" y="1963334"/>
                  </a:lnTo>
                  <a:cubicBezTo>
                    <a:pt x="2041549" y="1984078"/>
                    <a:pt x="2033309" y="2003973"/>
                    <a:pt x="2018641" y="2018641"/>
                  </a:cubicBezTo>
                  <a:cubicBezTo>
                    <a:pt x="2003973" y="2033309"/>
                    <a:pt x="1984078" y="2041549"/>
                    <a:pt x="1963334" y="2041549"/>
                  </a:cubicBezTo>
                  <a:lnTo>
                    <a:pt x="78215" y="2041549"/>
                  </a:lnTo>
                  <a:cubicBezTo>
                    <a:pt x="35018" y="2041549"/>
                    <a:pt x="0" y="2006531"/>
                    <a:pt x="0" y="1963334"/>
                  </a:cubicBezTo>
                  <a:lnTo>
                    <a:pt x="0" y="78215"/>
                  </a:lnTo>
                  <a:cubicBezTo>
                    <a:pt x="0" y="57471"/>
                    <a:pt x="8240" y="37577"/>
                    <a:pt x="22909" y="22909"/>
                  </a:cubicBezTo>
                  <a:cubicBezTo>
                    <a:pt x="37577" y="8240"/>
                    <a:pt x="57471" y="0"/>
                    <a:pt x="78215" y="0"/>
                  </a:cubicBezTo>
                  <a:close/>
                </a:path>
              </a:pathLst>
            </a:custGeom>
            <a:solidFill>
              <a:srgbClr val="FFFFFF"/>
            </a:solidFill>
          </p:spPr>
        </p:sp>
        <p:sp>
          <p:nvSpPr>
            <p:cNvPr name="TextBox 9" id="9"/>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574932" y="752475"/>
            <a:ext cx="15178605" cy="581025"/>
          </a:xfrm>
          <a:prstGeom prst="rect">
            <a:avLst/>
          </a:prstGeom>
        </p:spPr>
        <p:txBody>
          <a:bodyPr anchor="t" rtlCol="false" tIns="0" lIns="0" bIns="0" rIns="0">
            <a:spAutoFit/>
          </a:bodyPr>
          <a:lstStyle/>
          <a:p>
            <a:pPr algn="l" marL="863599" indent="-431800" lvl="1">
              <a:lnSpc>
                <a:spcPts val="4399"/>
              </a:lnSpc>
              <a:buFont typeface="Arial"/>
              <a:buChar char="•"/>
            </a:pPr>
            <a:r>
              <a:rPr lang="en-US" b="true" sz="3999">
                <a:solidFill>
                  <a:srgbClr val="16599D"/>
                </a:solidFill>
                <a:latin typeface="Helios Bold"/>
                <a:ea typeface="Helios Bold"/>
                <a:cs typeface="Helios Bold"/>
                <a:sym typeface="Helios Bold"/>
              </a:rPr>
              <a:t>DEMONSTRATION:CONTENU</a:t>
            </a:r>
          </a:p>
        </p:txBody>
      </p:sp>
      <p:sp>
        <p:nvSpPr>
          <p:cNvPr name="TextBox 11" id="11"/>
          <p:cNvSpPr txBox="true"/>
          <p:nvPr/>
        </p:nvSpPr>
        <p:spPr>
          <a:xfrm rot="0">
            <a:off x="1573885" y="2471380"/>
            <a:ext cx="5961956" cy="514350"/>
          </a:xfrm>
          <a:prstGeom prst="rect">
            <a:avLst/>
          </a:prstGeom>
        </p:spPr>
        <p:txBody>
          <a:bodyPr anchor="t" rtlCol="false" tIns="0" lIns="0" bIns="0" rIns="0">
            <a:spAutoFit/>
          </a:bodyPr>
          <a:lstStyle/>
          <a:p>
            <a:pPr algn="l">
              <a:lnSpc>
                <a:spcPts val="4200"/>
              </a:lnSpc>
            </a:pPr>
            <a:r>
              <a:rPr lang="en-US" sz="3000" b="true">
                <a:solidFill>
                  <a:srgbClr val="16599D"/>
                </a:solidFill>
                <a:latin typeface="Open Sans Bold"/>
                <a:ea typeface="Open Sans Bold"/>
                <a:cs typeface="Open Sans Bold"/>
                <a:sym typeface="Open Sans Bold"/>
              </a:rPr>
              <a:t>Sim</a:t>
            </a:r>
            <a:r>
              <a:rPr lang="en-US" b="true" sz="3000">
                <a:solidFill>
                  <a:srgbClr val="16599D"/>
                </a:solidFill>
                <a:latin typeface="Open Sans Bold"/>
                <a:ea typeface="Open Sans Bold"/>
                <a:cs typeface="Open Sans Bold"/>
                <a:sym typeface="Open Sans Bold"/>
              </a:rPr>
              <a:t>ulation des paquets réseau:</a:t>
            </a:r>
          </a:p>
        </p:txBody>
      </p:sp>
      <p:sp>
        <p:nvSpPr>
          <p:cNvPr name="TextBox 12" id="12"/>
          <p:cNvSpPr txBox="true"/>
          <p:nvPr/>
        </p:nvSpPr>
        <p:spPr>
          <a:xfrm rot="0">
            <a:off x="2749856" y="3129220"/>
            <a:ext cx="13923179" cy="860425"/>
          </a:xfrm>
          <a:prstGeom prst="rect">
            <a:avLst/>
          </a:prstGeom>
        </p:spPr>
        <p:txBody>
          <a:bodyPr anchor="t" rtlCol="false" tIns="0" lIns="0" bIns="0" rIns="0">
            <a:spAutoFit/>
          </a:bodyPr>
          <a:lstStyle/>
          <a:p>
            <a:pPr algn="l" marL="539748" indent="-269874" lvl="1">
              <a:lnSpc>
                <a:spcPts val="3499"/>
              </a:lnSpc>
              <a:buFont typeface="Arial"/>
              <a:buChar char="•"/>
            </a:pPr>
            <a:r>
              <a:rPr lang="en-US" b="true" sz="2499">
                <a:solidFill>
                  <a:srgbClr val="292A2B"/>
                </a:solidFill>
                <a:latin typeface="Open Sans Bold"/>
                <a:ea typeface="Open Sans Bold"/>
                <a:cs typeface="Open Sans Bold"/>
                <a:sym typeface="Open Sans Bold"/>
              </a:rPr>
              <a:t>M</a:t>
            </a:r>
            <a:r>
              <a:rPr lang="en-US" b="true" sz="2499">
                <a:solidFill>
                  <a:srgbClr val="292A2B"/>
                </a:solidFill>
                <a:latin typeface="Open Sans Bold"/>
                <a:ea typeface="Open Sans Bold"/>
                <a:cs typeface="Open Sans Bold"/>
                <a:sym typeface="Open Sans Bold"/>
              </a:rPr>
              <a:t>odélisation et analyse du trafic réseau pour simuler le comportement des paquets.</a:t>
            </a:r>
          </a:p>
        </p:txBody>
      </p:sp>
      <p:sp>
        <p:nvSpPr>
          <p:cNvPr name="TextBox 13" id="13"/>
          <p:cNvSpPr txBox="true"/>
          <p:nvPr/>
        </p:nvSpPr>
        <p:spPr>
          <a:xfrm rot="0">
            <a:off x="1573885" y="4123611"/>
            <a:ext cx="4073823" cy="514350"/>
          </a:xfrm>
          <a:prstGeom prst="rect">
            <a:avLst/>
          </a:prstGeom>
        </p:spPr>
        <p:txBody>
          <a:bodyPr anchor="t" rtlCol="false" tIns="0" lIns="0" bIns="0" rIns="0">
            <a:spAutoFit/>
          </a:bodyPr>
          <a:lstStyle/>
          <a:p>
            <a:pPr algn="l">
              <a:lnSpc>
                <a:spcPts val="4200"/>
              </a:lnSpc>
            </a:pPr>
            <a:r>
              <a:rPr lang="en-US" sz="3000" b="true">
                <a:solidFill>
                  <a:srgbClr val="16599D"/>
                </a:solidFill>
                <a:latin typeface="Open Sans Bold"/>
                <a:ea typeface="Open Sans Bold"/>
                <a:cs typeface="Open Sans Bold"/>
                <a:sym typeface="Open Sans Bold"/>
              </a:rPr>
              <a:t>Calc</a:t>
            </a:r>
            <a:r>
              <a:rPr lang="en-US" b="true" sz="3000">
                <a:solidFill>
                  <a:srgbClr val="16599D"/>
                </a:solidFill>
                <a:latin typeface="Open Sans Bold"/>
                <a:ea typeface="Open Sans Bold"/>
                <a:cs typeface="Open Sans Bold"/>
                <a:sym typeface="Open Sans Bold"/>
              </a:rPr>
              <a:t>ul des métriques:</a:t>
            </a:r>
          </a:p>
        </p:txBody>
      </p:sp>
      <p:sp>
        <p:nvSpPr>
          <p:cNvPr name="TextBox 14" id="14"/>
          <p:cNvSpPr txBox="true"/>
          <p:nvPr/>
        </p:nvSpPr>
        <p:spPr>
          <a:xfrm rot="0">
            <a:off x="1573885" y="7905084"/>
            <a:ext cx="15099149" cy="514350"/>
          </a:xfrm>
          <a:prstGeom prst="rect">
            <a:avLst/>
          </a:prstGeom>
        </p:spPr>
        <p:txBody>
          <a:bodyPr anchor="t" rtlCol="false" tIns="0" lIns="0" bIns="0" rIns="0">
            <a:spAutoFit/>
          </a:bodyPr>
          <a:lstStyle/>
          <a:p>
            <a:pPr algn="l">
              <a:lnSpc>
                <a:spcPts val="4200"/>
              </a:lnSpc>
            </a:pPr>
            <a:r>
              <a:rPr lang="en-US" sz="3000" b="true">
                <a:solidFill>
                  <a:srgbClr val="16599D"/>
                </a:solidFill>
                <a:latin typeface="Open Sans Bold"/>
                <a:ea typeface="Open Sans Bold"/>
                <a:cs typeface="Open Sans Bold"/>
                <a:sym typeface="Open Sans Bold"/>
              </a:rPr>
              <a:t>Intégration</a:t>
            </a:r>
            <a:r>
              <a:rPr lang="en-US" b="true" sz="3000">
                <a:solidFill>
                  <a:srgbClr val="16599D"/>
                </a:solidFill>
                <a:latin typeface="Open Sans Bold"/>
                <a:ea typeface="Open Sans Bold"/>
                <a:cs typeface="Open Sans Bold"/>
                <a:sym typeface="Open Sans Bold"/>
              </a:rPr>
              <a:t> des métriques dans une plateforme de surveillance :</a:t>
            </a:r>
          </a:p>
        </p:txBody>
      </p:sp>
      <p:sp>
        <p:nvSpPr>
          <p:cNvPr name="TextBox 15" id="15"/>
          <p:cNvSpPr txBox="true"/>
          <p:nvPr/>
        </p:nvSpPr>
        <p:spPr>
          <a:xfrm rot="0">
            <a:off x="1573885" y="6008339"/>
            <a:ext cx="13984605" cy="514350"/>
          </a:xfrm>
          <a:prstGeom prst="rect">
            <a:avLst/>
          </a:prstGeom>
        </p:spPr>
        <p:txBody>
          <a:bodyPr anchor="t" rtlCol="false" tIns="0" lIns="0" bIns="0" rIns="0">
            <a:spAutoFit/>
          </a:bodyPr>
          <a:lstStyle/>
          <a:p>
            <a:pPr algn="l">
              <a:lnSpc>
                <a:spcPts val="4200"/>
              </a:lnSpc>
            </a:pPr>
            <a:r>
              <a:rPr lang="en-US" sz="3000" b="true">
                <a:solidFill>
                  <a:srgbClr val="16599D"/>
                </a:solidFill>
                <a:latin typeface="Open Sans Bold"/>
                <a:ea typeface="Open Sans Bold"/>
                <a:cs typeface="Open Sans Bold"/>
                <a:sym typeface="Open Sans Bold"/>
              </a:rPr>
              <a:t>Stockage dans </a:t>
            </a:r>
            <a:r>
              <a:rPr lang="en-US" b="true" sz="3000">
                <a:solidFill>
                  <a:srgbClr val="16599D"/>
                </a:solidFill>
                <a:latin typeface="Open Sans Bold"/>
                <a:ea typeface="Open Sans Bold"/>
                <a:cs typeface="Open Sans Bold"/>
                <a:sym typeface="Open Sans Bold"/>
              </a:rPr>
              <a:t>une base de données relationnelle MySQ:</a:t>
            </a:r>
          </a:p>
        </p:txBody>
      </p:sp>
      <p:sp>
        <p:nvSpPr>
          <p:cNvPr name="TextBox 16" id="16"/>
          <p:cNvSpPr txBox="true"/>
          <p:nvPr/>
        </p:nvSpPr>
        <p:spPr>
          <a:xfrm rot="0">
            <a:off x="2749856" y="4938364"/>
            <a:ext cx="13923179" cy="860425"/>
          </a:xfrm>
          <a:prstGeom prst="rect">
            <a:avLst/>
          </a:prstGeom>
        </p:spPr>
        <p:txBody>
          <a:bodyPr anchor="t" rtlCol="false" tIns="0" lIns="0" bIns="0" rIns="0">
            <a:spAutoFit/>
          </a:bodyPr>
          <a:lstStyle/>
          <a:p>
            <a:pPr algn="l" marL="539748" indent="-269874" lvl="1">
              <a:lnSpc>
                <a:spcPts val="3499"/>
              </a:lnSpc>
              <a:buFont typeface="Arial"/>
              <a:buChar char="•"/>
            </a:pPr>
            <a:r>
              <a:rPr lang="en-US" b="true" sz="2499">
                <a:solidFill>
                  <a:srgbClr val="000000"/>
                </a:solidFill>
                <a:latin typeface="Open Sans Bold"/>
                <a:ea typeface="Open Sans Bold"/>
                <a:cs typeface="Open Sans Bold"/>
                <a:sym typeface="Open Sans Bold"/>
              </a:rPr>
              <a:t>Éva</a:t>
            </a:r>
            <a:r>
              <a:rPr lang="en-US" b="true" sz="2499">
                <a:solidFill>
                  <a:srgbClr val="000000"/>
                </a:solidFill>
                <a:latin typeface="Open Sans Bold"/>
                <a:ea typeface="Open Sans Bold"/>
                <a:cs typeface="Open Sans Bold"/>
                <a:sym typeface="Open Sans Bold"/>
              </a:rPr>
              <a:t>luation de métriques spécifiques telles que l'entropie,...pour  identifier les anomalies.</a:t>
            </a:r>
          </a:p>
        </p:txBody>
      </p:sp>
      <p:sp>
        <p:nvSpPr>
          <p:cNvPr name="TextBox 17" id="17"/>
          <p:cNvSpPr txBox="true"/>
          <p:nvPr/>
        </p:nvSpPr>
        <p:spPr>
          <a:xfrm rot="0">
            <a:off x="2749856" y="6920534"/>
            <a:ext cx="14951879" cy="860425"/>
          </a:xfrm>
          <a:prstGeom prst="rect">
            <a:avLst/>
          </a:prstGeom>
        </p:spPr>
        <p:txBody>
          <a:bodyPr anchor="t" rtlCol="false" tIns="0" lIns="0" bIns="0" rIns="0">
            <a:spAutoFit/>
          </a:bodyPr>
          <a:lstStyle/>
          <a:p>
            <a:pPr algn="l" marL="539748" indent="-269874" lvl="1">
              <a:lnSpc>
                <a:spcPts val="3499"/>
              </a:lnSpc>
              <a:buFont typeface="Arial"/>
              <a:buChar char="•"/>
            </a:pPr>
            <a:r>
              <a:rPr lang="en-US" b="true" sz="2499">
                <a:solidFill>
                  <a:srgbClr val="000000"/>
                </a:solidFill>
                <a:latin typeface="Open Sans Bold"/>
                <a:ea typeface="Open Sans Bold"/>
                <a:cs typeface="Open Sans Bold"/>
                <a:sym typeface="Open Sans Bold"/>
              </a:rPr>
              <a:t>Enreg</a:t>
            </a:r>
            <a:r>
              <a:rPr lang="en-US" b="true" sz="2499">
                <a:solidFill>
                  <a:srgbClr val="000000"/>
                </a:solidFill>
                <a:latin typeface="Open Sans Bold"/>
                <a:ea typeface="Open Sans Bold"/>
                <a:cs typeface="Open Sans Bold"/>
                <a:sym typeface="Open Sans Bold"/>
              </a:rPr>
              <a:t>istrement des données et métriques dans une base MySQL pour une gestion structurée.</a:t>
            </a:r>
          </a:p>
        </p:txBody>
      </p:sp>
      <p:sp>
        <p:nvSpPr>
          <p:cNvPr name="TextBox 18" id="18"/>
          <p:cNvSpPr txBox="true"/>
          <p:nvPr/>
        </p:nvSpPr>
        <p:spPr>
          <a:xfrm rot="0">
            <a:off x="3024531" y="8819484"/>
            <a:ext cx="14677203" cy="860425"/>
          </a:xfrm>
          <a:prstGeom prst="rect">
            <a:avLst/>
          </a:prstGeom>
        </p:spPr>
        <p:txBody>
          <a:bodyPr anchor="t" rtlCol="false" tIns="0" lIns="0" bIns="0" rIns="0">
            <a:spAutoFit/>
          </a:bodyPr>
          <a:lstStyle/>
          <a:p>
            <a:pPr algn="l" marL="539748" indent="-269874" lvl="1">
              <a:lnSpc>
                <a:spcPts val="3499"/>
              </a:lnSpc>
              <a:buFont typeface="Arial"/>
              <a:buChar char="•"/>
            </a:pPr>
            <a:r>
              <a:rPr lang="en-US" b="true" sz="2499">
                <a:solidFill>
                  <a:srgbClr val="000000"/>
                </a:solidFill>
                <a:latin typeface="Open Sans Bold"/>
                <a:ea typeface="Open Sans Bold"/>
                <a:cs typeface="Open Sans Bold"/>
                <a:sym typeface="Open Sans Bold"/>
              </a:rPr>
              <a:t>Inc</a:t>
            </a:r>
            <a:r>
              <a:rPr lang="en-US" b="true" sz="2499">
                <a:solidFill>
                  <a:srgbClr val="000000"/>
                </a:solidFill>
                <a:latin typeface="Open Sans Bold"/>
                <a:ea typeface="Open Sans Bold"/>
                <a:cs typeface="Open Sans Bold"/>
                <a:sym typeface="Open Sans Bold"/>
              </a:rPr>
              <a:t>orporation des métriques (entropie, prédictions) pour une détection et visualisation en temps réel des anomalies.</a:t>
            </a:r>
          </a:p>
        </p:txBody>
      </p:sp>
      <p:sp>
        <p:nvSpPr>
          <p:cNvPr name="AutoShape 19" id="19"/>
          <p:cNvSpPr/>
          <p:nvPr/>
        </p:nvSpPr>
        <p:spPr>
          <a:xfrm flipH="true" flipV="true">
            <a:off x="1205270" y="2186141"/>
            <a:ext cx="0" cy="10022283"/>
          </a:xfrm>
          <a:prstGeom prst="line">
            <a:avLst/>
          </a:prstGeom>
          <a:ln cap="flat" w="66675">
            <a:solidFill>
              <a:srgbClr val="0F4984"/>
            </a:solidFill>
            <a:prstDash val="solid"/>
            <a:headEnd type="none" len="sm" w="sm"/>
            <a:tailEnd type="none" len="sm" w="sm"/>
          </a:ln>
        </p:spPr>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3827847" y="-2278272"/>
            <a:ext cx="7849807" cy="7849807"/>
          </a:xfrm>
          <a:custGeom>
            <a:avLst/>
            <a:gdLst/>
            <a:ahLst/>
            <a:cxnLst/>
            <a:rect r="r" b="b" t="t" l="l"/>
            <a:pathLst>
              <a:path h="7849807" w="7849807">
                <a:moveTo>
                  <a:pt x="0" y="0"/>
                </a:moveTo>
                <a:lnTo>
                  <a:pt x="7849807" y="0"/>
                </a:lnTo>
                <a:lnTo>
                  <a:pt x="7849807" y="7849806"/>
                </a:lnTo>
                <a:lnTo>
                  <a:pt x="0" y="7849806"/>
                </a:lnTo>
                <a:lnTo>
                  <a:pt x="0" y="0"/>
                </a:lnTo>
                <a:close/>
              </a:path>
            </a:pathLst>
          </a:custGeom>
          <a:blipFill>
            <a:blip r:embed="rId2">
              <a:alphaModFix amt="6999"/>
            </a:blip>
            <a:stretch>
              <a:fillRect l="0" t="0" r="0" b="0"/>
            </a:stretch>
          </a:blipFill>
        </p:spPr>
      </p:sp>
      <p:sp>
        <p:nvSpPr>
          <p:cNvPr name="Freeform 3" id="3"/>
          <p:cNvSpPr/>
          <p:nvPr/>
        </p:nvSpPr>
        <p:spPr>
          <a:xfrm flipH="false" flipV="false" rot="-2700000">
            <a:off x="14754547" y="-2278272"/>
            <a:ext cx="7849807" cy="7849807"/>
          </a:xfrm>
          <a:custGeom>
            <a:avLst/>
            <a:gdLst/>
            <a:ahLst/>
            <a:cxnLst/>
            <a:rect r="r" b="b" t="t" l="l"/>
            <a:pathLst>
              <a:path h="7849807" w="7849807">
                <a:moveTo>
                  <a:pt x="0" y="0"/>
                </a:moveTo>
                <a:lnTo>
                  <a:pt x="7849807" y="0"/>
                </a:lnTo>
                <a:lnTo>
                  <a:pt x="7849807" y="7849806"/>
                </a:lnTo>
                <a:lnTo>
                  <a:pt x="0" y="7849806"/>
                </a:lnTo>
                <a:lnTo>
                  <a:pt x="0" y="0"/>
                </a:lnTo>
                <a:close/>
              </a:path>
            </a:pathLst>
          </a:custGeom>
          <a:blipFill>
            <a:blip r:embed="rId2">
              <a:alphaModFix amt="6999"/>
            </a:blip>
            <a:stretch>
              <a:fillRect l="0" t="0" r="0" b="0"/>
            </a:stretch>
          </a:blipFill>
        </p:spPr>
      </p:sp>
      <p:grpSp>
        <p:nvGrpSpPr>
          <p:cNvPr name="Group 4" id="4"/>
          <p:cNvGrpSpPr/>
          <p:nvPr/>
        </p:nvGrpSpPr>
        <p:grpSpPr>
          <a:xfrm rot="-2700000">
            <a:off x="-3604382" y="-2054808"/>
            <a:ext cx="7324698" cy="7324698"/>
            <a:chOff x="0" y="0"/>
            <a:chExt cx="2041549" cy="2041549"/>
          </a:xfrm>
        </p:grpSpPr>
        <p:sp>
          <p:nvSpPr>
            <p:cNvPr name="Freeform 5" id="5"/>
            <p:cNvSpPr/>
            <p:nvPr/>
          </p:nvSpPr>
          <p:spPr>
            <a:xfrm flipH="false" flipV="false" rot="0">
              <a:off x="0" y="0"/>
              <a:ext cx="2041549" cy="2041549"/>
            </a:xfrm>
            <a:custGeom>
              <a:avLst/>
              <a:gdLst/>
              <a:ahLst/>
              <a:cxnLst/>
              <a:rect r="r" b="b" t="t" l="l"/>
              <a:pathLst>
                <a:path h="2041549" w="2041549">
                  <a:moveTo>
                    <a:pt x="78215" y="0"/>
                  </a:moveTo>
                  <a:lnTo>
                    <a:pt x="1963334" y="0"/>
                  </a:lnTo>
                  <a:cubicBezTo>
                    <a:pt x="1984078" y="0"/>
                    <a:pt x="2003973" y="8240"/>
                    <a:pt x="2018641" y="22909"/>
                  </a:cubicBezTo>
                  <a:cubicBezTo>
                    <a:pt x="2033309" y="37577"/>
                    <a:pt x="2041549" y="57471"/>
                    <a:pt x="2041549" y="78215"/>
                  </a:cubicBezTo>
                  <a:lnTo>
                    <a:pt x="2041549" y="1963334"/>
                  </a:lnTo>
                  <a:cubicBezTo>
                    <a:pt x="2041549" y="1984078"/>
                    <a:pt x="2033309" y="2003973"/>
                    <a:pt x="2018641" y="2018641"/>
                  </a:cubicBezTo>
                  <a:cubicBezTo>
                    <a:pt x="2003973" y="2033309"/>
                    <a:pt x="1984078" y="2041549"/>
                    <a:pt x="1963334" y="2041549"/>
                  </a:cubicBezTo>
                  <a:lnTo>
                    <a:pt x="78215" y="2041549"/>
                  </a:lnTo>
                  <a:cubicBezTo>
                    <a:pt x="35018" y="2041549"/>
                    <a:pt x="0" y="2006531"/>
                    <a:pt x="0" y="1963334"/>
                  </a:cubicBezTo>
                  <a:lnTo>
                    <a:pt x="0" y="78215"/>
                  </a:lnTo>
                  <a:cubicBezTo>
                    <a:pt x="0" y="57471"/>
                    <a:pt x="8240" y="37577"/>
                    <a:pt x="22909" y="22909"/>
                  </a:cubicBezTo>
                  <a:cubicBezTo>
                    <a:pt x="37577" y="8240"/>
                    <a:pt x="57471" y="0"/>
                    <a:pt x="78215" y="0"/>
                  </a:cubicBezTo>
                  <a:close/>
                </a:path>
              </a:pathLst>
            </a:custGeom>
            <a:solidFill>
              <a:srgbClr val="FFFFFF"/>
            </a:solidFill>
          </p:spPr>
        </p:sp>
        <p:sp>
          <p:nvSpPr>
            <p:cNvPr name="TextBox 6" id="6"/>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2700000">
            <a:off x="14978012" y="-2054808"/>
            <a:ext cx="7324698" cy="7324698"/>
            <a:chOff x="0" y="0"/>
            <a:chExt cx="2041549" cy="2041549"/>
          </a:xfrm>
        </p:grpSpPr>
        <p:sp>
          <p:nvSpPr>
            <p:cNvPr name="Freeform 8" id="8"/>
            <p:cNvSpPr/>
            <p:nvPr/>
          </p:nvSpPr>
          <p:spPr>
            <a:xfrm flipH="false" flipV="false" rot="0">
              <a:off x="0" y="0"/>
              <a:ext cx="2041549" cy="2041549"/>
            </a:xfrm>
            <a:custGeom>
              <a:avLst/>
              <a:gdLst/>
              <a:ahLst/>
              <a:cxnLst/>
              <a:rect r="r" b="b" t="t" l="l"/>
              <a:pathLst>
                <a:path h="2041549" w="2041549">
                  <a:moveTo>
                    <a:pt x="78215" y="0"/>
                  </a:moveTo>
                  <a:lnTo>
                    <a:pt x="1963334" y="0"/>
                  </a:lnTo>
                  <a:cubicBezTo>
                    <a:pt x="1984078" y="0"/>
                    <a:pt x="2003973" y="8240"/>
                    <a:pt x="2018641" y="22909"/>
                  </a:cubicBezTo>
                  <a:cubicBezTo>
                    <a:pt x="2033309" y="37577"/>
                    <a:pt x="2041549" y="57471"/>
                    <a:pt x="2041549" y="78215"/>
                  </a:cubicBezTo>
                  <a:lnTo>
                    <a:pt x="2041549" y="1963334"/>
                  </a:lnTo>
                  <a:cubicBezTo>
                    <a:pt x="2041549" y="1984078"/>
                    <a:pt x="2033309" y="2003973"/>
                    <a:pt x="2018641" y="2018641"/>
                  </a:cubicBezTo>
                  <a:cubicBezTo>
                    <a:pt x="2003973" y="2033309"/>
                    <a:pt x="1984078" y="2041549"/>
                    <a:pt x="1963334" y="2041549"/>
                  </a:cubicBezTo>
                  <a:lnTo>
                    <a:pt x="78215" y="2041549"/>
                  </a:lnTo>
                  <a:cubicBezTo>
                    <a:pt x="35018" y="2041549"/>
                    <a:pt x="0" y="2006531"/>
                    <a:pt x="0" y="1963334"/>
                  </a:cubicBezTo>
                  <a:lnTo>
                    <a:pt x="0" y="78215"/>
                  </a:lnTo>
                  <a:cubicBezTo>
                    <a:pt x="0" y="57471"/>
                    <a:pt x="8240" y="37577"/>
                    <a:pt x="22909" y="22909"/>
                  </a:cubicBezTo>
                  <a:cubicBezTo>
                    <a:pt x="37577" y="8240"/>
                    <a:pt x="57471" y="0"/>
                    <a:pt x="78215" y="0"/>
                  </a:cubicBezTo>
                  <a:close/>
                </a:path>
              </a:pathLst>
            </a:custGeom>
            <a:solidFill>
              <a:srgbClr val="FFFFFF"/>
            </a:solidFill>
          </p:spPr>
        </p:sp>
        <p:sp>
          <p:nvSpPr>
            <p:cNvPr name="TextBox 9" id="9"/>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3944223" y="1482737"/>
            <a:ext cx="4358353" cy="2867726"/>
          </a:xfrm>
          <a:custGeom>
            <a:avLst/>
            <a:gdLst/>
            <a:ahLst/>
            <a:cxnLst/>
            <a:rect r="r" b="b" t="t" l="l"/>
            <a:pathLst>
              <a:path h="2867726" w="4358353">
                <a:moveTo>
                  <a:pt x="0" y="0"/>
                </a:moveTo>
                <a:lnTo>
                  <a:pt x="4358353" y="0"/>
                </a:lnTo>
                <a:lnTo>
                  <a:pt x="4358353" y="2867726"/>
                </a:lnTo>
                <a:lnTo>
                  <a:pt x="0" y="2867726"/>
                </a:lnTo>
                <a:lnTo>
                  <a:pt x="0" y="0"/>
                </a:lnTo>
                <a:close/>
              </a:path>
            </a:pathLst>
          </a:custGeom>
          <a:blipFill>
            <a:blip r:embed="rId3">
              <a:alphaModFix amt="40000"/>
            </a:blip>
            <a:stretch>
              <a:fillRect l="0" t="-5533" r="0" b="-3131"/>
            </a:stretch>
          </a:blipFill>
        </p:spPr>
      </p:sp>
      <p:sp>
        <p:nvSpPr>
          <p:cNvPr name="Freeform 11" id="11"/>
          <p:cNvSpPr/>
          <p:nvPr/>
        </p:nvSpPr>
        <p:spPr>
          <a:xfrm flipH="false" flipV="false" rot="0">
            <a:off x="12915191" y="1299051"/>
            <a:ext cx="4503179" cy="3219773"/>
          </a:xfrm>
          <a:custGeom>
            <a:avLst/>
            <a:gdLst/>
            <a:ahLst/>
            <a:cxnLst/>
            <a:rect r="r" b="b" t="t" l="l"/>
            <a:pathLst>
              <a:path h="3219773" w="4503179">
                <a:moveTo>
                  <a:pt x="0" y="0"/>
                </a:moveTo>
                <a:lnTo>
                  <a:pt x="4503179" y="0"/>
                </a:lnTo>
                <a:lnTo>
                  <a:pt x="4503179" y="3219773"/>
                </a:lnTo>
                <a:lnTo>
                  <a:pt x="0" y="3219773"/>
                </a:lnTo>
                <a:lnTo>
                  <a:pt x="0" y="0"/>
                </a:lnTo>
                <a:close/>
              </a:path>
            </a:pathLst>
          </a:custGeom>
          <a:blipFill>
            <a:blip r:embed="rId3">
              <a:alphaModFix amt="40000"/>
            </a:blip>
            <a:stretch>
              <a:fillRect l="0" t="0" r="0" b="0"/>
            </a:stretch>
          </a:blipFill>
        </p:spPr>
      </p:sp>
      <p:sp>
        <p:nvSpPr>
          <p:cNvPr name="Freeform 12" id="12"/>
          <p:cNvSpPr/>
          <p:nvPr/>
        </p:nvSpPr>
        <p:spPr>
          <a:xfrm flipH="false" flipV="false" rot="0">
            <a:off x="1426232" y="1358209"/>
            <a:ext cx="2517990" cy="2517990"/>
          </a:xfrm>
          <a:custGeom>
            <a:avLst/>
            <a:gdLst/>
            <a:ahLst/>
            <a:cxnLst/>
            <a:rect r="r" b="b" t="t" l="l"/>
            <a:pathLst>
              <a:path h="2517990" w="2517990">
                <a:moveTo>
                  <a:pt x="0" y="0"/>
                </a:moveTo>
                <a:lnTo>
                  <a:pt x="2517991" y="0"/>
                </a:lnTo>
                <a:lnTo>
                  <a:pt x="2517991" y="2517990"/>
                </a:lnTo>
                <a:lnTo>
                  <a:pt x="0" y="2517990"/>
                </a:lnTo>
                <a:lnTo>
                  <a:pt x="0" y="0"/>
                </a:lnTo>
                <a:close/>
              </a:path>
            </a:pathLst>
          </a:custGeom>
          <a:blipFill>
            <a:blip r:embed="rId4"/>
            <a:stretch>
              <a:fillRect l="0" t="0" r="0" b="0"/>
            </a:stretch>
          </a:blipFill>
        </p:spPr>
      </p:sp>
      <p:sp>
        <p:nvSpPr>
          <p:cNvPr name="Freeform 13" id="13"/>
          <p:cNvSpPr/>
          <p:nvPr/>
        </p:nvSpPr>
        <p:spPr>
          <a:xfrm flipH="false" flipV="false" rot="0">
            <a:off x="1235732" y="4238149"/>
            <a:ext cx="2225684" cy="2225684"/>
          </a:xfrm>
          <a:custGeom>
            <a:avLst/>
            <a:gdLst/>
            <a:ahLst/>
            <a:cxnLst/>
            <a:rect r="r" b="b" t="t" l="l"/>
            <a:pathLst>
              <a:path h="2225684" w="2225684">
                <a:moveTo>
                  <a:pt x="0" y="0"/>
                </a:moveTo>
                <a:lnTo>
                  <a:pt x="2225685" y="0"/>
                </a:lnTo>
                <a:lnTo>
                  <a:pt x="2225685" y="2225684"/>
                </a:lnTo>
                <a:lnTo>
                  <a:pt x="0" y="2225684"/>
                </a:lnTo>
                <a:lnTo>
                  <a:pt x="0" y="0"/>
                </a:lnTo>
                <a:close/>
              </a:path>
            </a:pathLst>
          </a:custGeom>
          <a:blipFill>
            <a:blip r:embed="rId5"/>
            <a:stretch>
              <a:fillRect l="0" t="0" r="0" b="0"/>
            </a:stretch>
          </a:blipFill>
        </p:spPr>
      </p:sp>
      <p:sp>
        <p:nvSpPr>
          <p:cNvPr name="Freeform 14" id="14"/>
          <p:cNvSpPr/>
          <p:nvPr/>
        </p:nvSpPr>
        <p:spPr>
          <a:xfrm flipH="false" flipV="false" rot="0">
            <a:off x="1190588" y="7389011"/>
            <a:ext cx="2753635" cy="1700370"/>
          </a:xfrm>
          <a:custGeom>
            <a:avLst/>
            <a:gdLst/>
            <a:ahLst/>
            <a:cxnLst/>
            <a:rect r="r" b="b" t="t" l="l"/>
            <a:pathLst>
              <a:path h="1700370" w="2753635">
                <a:moveTo>
                  <a:pt x="0" y="0"/>
                </a:moveTo>
                <a:lnTo>
                  <a:pt x="2753635" y="0"/>
                </a:lnTo>
                <a:lnTo>
                  <a:pt x="2753635" y="1700370"/>
                </a:lnTo>
                <a:lnTo>
                  <a:pt x="0" y="1700370"/>
                </a:lnTo>
                <a:lnTo>
                  <a:pt x="0" y="0"/>
                </a:lnTo>
                <a:close/>
              </a:path>
            </a:pathLst>
          </a:custGeom>
          <a:blipFill>
            <a:blip r:embed="rId6"/>
            <a:stretch>
              <a:fillRect l="0" t="0" r="0" b="0"/>
            </a:stretch>
          </a:blipFill>
        </p:spPr>
      </p:sp>
      <p:sp>
        <p:nvSpPr>
          <p:cNvPr name="Freeform 15" id="15"/>
          <p:cNvSpPr/>
          <p:nvPr/>
        </p:nvSpPr>
        <p:spPr>
          <a:xfrm flipH="false" flipV="false" rot="0">
            <a:off x="8977664" y="1626792"/>
            <a:ext cx="3262439" cy="2039024"/>
          </a:xfrm>
          <a:custGeom>
            <a:avLst/>
            <a:gdLst/>
            <a:ahLst/>
            <a:cxnLst/>
            <a:rect r="r" b="b" t="t" l="l"/>
            <a:pathLst>
              <a:path h="2039024" w="3262439">
                <a:moveTo>
                  <a:pt x="0" y="0"/>
                </a:moveTo>
                <a:lnTo>
                  <a:pt x="3262439" y="0"/>
                </a:lnTo>
                <a:lnTo>
                  <a:pt x="3262439" y="2039025"/>
                </a:lnTo>
                <a:lnTo>
                  <a:pt x="0" y="2039025"/>
                </a:lnTo>
                <a:lnTo>
                  <a:pt x="0" y="0"/>
                </a:lnTo>
                <a:close/>
              </a:path>
            </a:pathLst>
          </a:custGeom>
          <a:blipFill>
            <a:blip r:embed="rId7"/>
            <a:stretch>
              <a:fillRect l="0" t="0" r="0" b="0"/>
            </a:stretch>
          </a:blipFill>
        </p:spPr>
      </p:sp>
      <p:sp>
        <p:nvSpPr>
          <p:cNvPr name="Freeform 16" id="16"/>
          <p:cNvSpPr/>
          <p:nvPr/>
        </p:nvSpPr>
        <p:spPr>
          <a:xfrm flipH="false" flipV="false" rot="0">
            <a:off x="9221042" y="4152836"/>
            <a:ext cx="2840433" cy="2268933"/>
          </a:xfrm>
          <a:custGeom>
            <a:avLst/>
            <a:gdLst/>
            <a:ahLst/>
            <a:cxnLst/>
            <a:rect r="r" b="b" t="t" l="l"/>
            <a:pathLst>
              <a:path h="2268933" w="2840433">
                <a:moveTo>
                  <a:pt x="0" y="0"/>
                </a:moveTo>
                <a:lnTo>
                  <a:pt x="2840434" y="0"/>
                </a:lnTo>
                <a:lnTo>
                  <a:pt x="2840434" y="2268933"/>
                </a:lnTo>
                <a:lnTo>
                  <a:pt x="0" y="2268933"/>
                </a:lnTo>
                <a:lnTo>
                  <a:pt x="0" y="0"/>
                </a:lnTo>
                <a:close/>
              </a:path>
            </a:pathLst>
          </a:custGeom>
          <a:blipFill>
            <a:blip r:embed="rId8"/>
            <a:stretch>
              <a:fillRect l="0" t="-12594" r="0" b="-12594"/>
            </a:stretch>
          </a:blipFill>
        </p:spPr>
      </p:sp>
      <p:sp>
        <p:nvSpPr>
          <p:cNvPr name="Freeform 17" id="17"/>
          <p:cNvSpPr/>
          <p:nvPr/>
        </p:nvSpPr>
        <p:spPr>
          <a:xfrm flipH="false" flipV="false" rot="0">
            <a:off x="9221042" y="7530976"/>
            <a:ext cx="3087670" cy="1543835"/>
          </a:xfrm>
          <a:custGeom>
            <a:avLst/>
            <a:gdLst/>
            <a:ahLst/>
            <a:cxnLst/>
            <a:rect r="r" b="b" t="t" l="l"/>
            <a:pathLst>
              <a:path h="1543835" w="3087670">
                <a:moveTo>
                  <a:pt x="0" y="0"/>
                </a:moveTo>
                <a:lnTo>
                  <a:pt x="3087670" y="0"/>
                </a:lnTo>
                <a:lnTo>
                  <a:pt x="3087670" y="1543835"/>
                </a:lnTo>
                <a:lnTo>
                  <a:pt x="0" y="1543835"/>
                </a:lnTo>
                <a:lnTo>
                  <a:pt x="0" y="0"/>
                </a:lnTo>
                <a:close/>
              </a:path>
            </a:pathLst>
          </a:custGeom>
          <a:blipFill>
            <a:blip r:embed="rId9"/>
            <a:stretch>
              <a:fillRect l="0" t="0" r="0" b="0"/>
            </a:stretch>
          </a:blipFill>
        </p:spPr>
      </p:sp>
      <p:sp>
        <p:nvSpPr>
          <p:cNvPr name="TextBox 18" id="18"/>
          <p:cNvSpPr txBox="true"/>
          <p:nvPr/>
        </p:nvSpPr>
        <p:spPr>
          <a:xfrm rot="0">
            <a:off x="973166" y="425814"/>
            <a:ext cx="15178605" cy="574675"/>
          </a:xfrm>
          <a:prstGeom prst="rect">
            <a:avLst/>
          </a:prstGeom>
        </p:spPr>
        <p:txBody>
          <a:bodyPr anchor="t" rtlCol="false" tIns="0" lIns="0" bIns="0" rIns="0">
            <a:spAutoFit/>
          </a:bodyPr>
          <a:lstStyle/>
          <a:p>
            <a:pPr algn="l">
              <a:lnSpc>
                <a:spcPts val="4399"/>
              </a:lnSpc>
            </a:pPr>
            <a:r>
              <a:rPr lang="en-US" b="true" sz="3999">
                <a:solidFill>
                  <a:srgbClr val="16599D"/>
                </a:solidFill>
                <a:latin typeface="Helios Bold"/>
                <a:ea typeface="Helios Bold"/>
                <a:cs typeface="Helios Bold"/>
                <a:sym typeface="Helios Bold"/>
              </a:rPr>
              <a:t>DEMONSTRATION:OUTILS UTILISÉS</a:t>
            </a:r>
          </a:p>
        </p:txBody>
      </p:sp>
      <p:sp>
        <p:nvSpPr>
          <p:cNvPr name="TextBox 19" id="19"/>
          <p:cNvSpPr txBox="true"/>
          <p:nvPr/>
        </p:nvSpPr>
        <p:spPr>
          <a:xfrm rot="0">
            <a:off x="4385374" y="2103586"/>
            <a:ext cx="3454594" cy="1562231"/>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Helios"/>
                <a:ea typeface="Helios"/>
                <a:cs typeface="Helios"/>
                <a:sym typeface="Helios"/>
              </a:rPr>
              <a:t>Génération de requêtes réseau vers l’hôte Windows pour simuler des attaques.</a:t>
            </a:r>
          </a:p>
          <a:p>
            <a:pPr algn="l">
              <a:lnSpc>
                <a:spcPts val="3205"/>
              </a:lnSpc>
              <a:spcBef>
                <a:spcPct val="0"/>
              </a:spcBef>
            </a:pPr>
          </a:p>
        </p:txBody>
      </p:sp>
      <p:sp>
        <p:nvSpPr>
          <p:cNvPr name="TextBox 20" id="20"/>
          <p:cNvSpPr txBox="true"/>
          <p:nvPr/>
        </p:nvSpPr>
        <p:spPr>
          <a:xfrm rot="0">
            <a:off x="13263968" y="2235414"/>
            <a:ext cx="3436132" cy="1736725"/>
          </a:xfrm>
          <a:prstGeom prst="rect">
            <a:avLst/>
          </a:prstGeom>
        </p:spPr>
        <p:txBody>
          <a:bodyPr anchor="t" rtlCol="false" tIns="0" lIns="0" bIns="0" rIns="0">
            <a:spAutoFit/>
          </a:bodyPr>
          <a:lstStyle/>
          <a:p>
            <a:pPr algn="just">
              <a:lnSpc>
                <a:spcPts val="3499"/>
              </a:lnSpc>
              <a:spcBef>
                <a:spcPct val="0"/>
              </a:spcBef>
            </a:pPr>
            <a:r>
              <a:rPr lang="en-US" sz="2499">
                <a:solidFill>
                  <a:srgbClr val="000000"/>
                </a:solidFill>
                <a:latin typeface="Helios"/>
                <a:ea typeface="Helios"/>
                <a:cs typeface="Helios"/>
                <a:sym typeface="Helios"/>
              </a:rPr>
              <a:t>Plateforme backend pour la gestion des données et l’interface serveur.</a:t>
            </a:r>
          </a:p>
        </p:txBody>
      </p:sp>
      <p:sp>
        <p:nvSpPr>
          <p:cNvPr name="TextBox 21" id="21"/>
          <p:cNvSpPr txBox="true"/>
          <p:nvPr/>
        </p:nvSpPr>
        <p:spPr>
          <a:xfrm rot="0">
            <a:off x="4385374" y="1599006"/>
            <a:ext cx="2738542" cy="422275"/>
          </a:xfrm>
          <a:prstGeom prst="rect">
            <a:avLst/>
          </a:prstGeom>
        </p:spPr>
        <p:txBody>
          <a:bodyPr anchor="t" rtlCol="false" tIns="0" lIns="0" bIns="0" rIns="0">
            <a:spAutoFit/>
          </a:bodyPr>
          <a:lstStyle/>
          <a:p>
            <a:pPr algn="l">
              <a:lnSpc>
                <a:spcPts val="3499"/>
              </a:lnSpc>
              <a:spcBef>
                <a:spcPct val="0"/>
              </a:spcBef>
            </a:pPr>
            <a:r>
              <a:rPr lang="en-US" b="true" sz="2499">
                <a:solidFill>
                  <a:srgbClr val="000000"/>
                </a:solidFill>
                <a:latin typeface="Helios Bold"/>
                <a:ea typeface="Helios Bold"/>
                <a:cs typeface="Helios Bold"/>
                <a:sym typeface="Helios Bold"/>
              </a:rPr>
              <a:t>KALI LINUX</a:t>
            </a:r>
          </a:p>
        </p:txBody>
      </p:sp>
      <p:sp>
        <p:nvSpPr>
          <p:cNvPr name="TextBox 22" id="22"/>
          <p:cNvSpPr txBox="true"/>
          <p:nvPr/>
        </p:nvSpPr>
        <p:spPr>
          <a:xfrm rot="0">
            <a:off x="13263968" y="1559917"/>
            <a:ext cx="3436132" cy="422275"/>
          </a:xfrm>
          <a:prstGeom prst="rect">
            <a:avLst/>
          </a:prstGeom>
        </p:spPr>
        <p:txBody>
          <a:bodyPr anchor="t" rtlCol="false" tIns="0" lIns="0" bIns="0" rIns="0">
            <a:spAutoFit/>
          </a:bodyPr>
          <a:lstStyle/>
          <a:p>
            <a:pPr algn="l">
              <a:lnSpc>
                <a:spcPts val="3499"/>
              </a:lnSpc>
              <a:spcBef>
                <a:spcPct val="0"/>
              </a:spcBef>
            </a:pPr>
            <a:r>
              <a:rPr lang="en-US" b="true" sz="2499">
                <a:solidFill>
                  <a:srgbClr val="000000"/>
                </a:solidFill>
                <a:latin typeface="Helios Bold"/>
                <a:ea typeface="Helios Bold"/>
                <a:cs typeface="Helios Bold"/>
                <a:sym typeface="Helios Bold"/>
              </a:rPr>
              <a:t>DJANGO (PYTHON)</a:t>
            </a:r>
          </a:p>
        </p:txBody>
      </p:sp>
      <p:sp>
        <p:nvSpPr>
          <p:cNvPr name="Freeform 23" id="23"/>
          <p:cNvSpPr/>
          <p:nvPr/>
        </p:nvSpPr>
        <p:spPr>
          <a:xfrm flipH="false" flipV="false" rot="0">
            <a:off x="3944223" y="4326913"/>
            <a:ext cx="4358353" cy="2677515"/>
          </a:xfrm>
          <a:custGeom>
            <a:avLst/>
            <a:gdLst/>
            <a:ahLst/>
            <a:cxnLst/>
            <a:rect r="r" b="b" t="t" l="l"/>
            <a:pathLst>
              <a:path h="2677515" w="4358353">
                <a:moveTo>
                  <a:pt x="0" y="0"/>
                </a:moveTo>
                <a:lnTo>
                  <a:pt x="4358353" y="0"/>
                </a:lnTo>
                <a:lnTo>
                  <a:pt x="4358353" y="2677515"/>
                </a:lnTo>
                <a:lnTo>
                  <a:pt x="0" y="2677515"/>
                </a:lnTo>
                <a:lnTo>
                  <a:pt x="0" y="0"/>
                </a:lnTo>
                <a:close/>
              </a:path>
            </a:pathLst>
          </a:custGeom>
          <a:blipFill>
            <a:blip r:embed="rId3">
              <a:alphaModFix amt="40000"/>
            </a:blip>
            <a:stretch>
              <a:fillRect l="0" t="-11966" r="0" b="-4418"/>
            </a:stretch>
          </a:blipFill>
        </p:spPr>
      </p:sp>
      <p:sp>
        <p:nvSpPr>
          <p:cNvPr name="TextBox 24" id="24"/>
          <p:cNvSpPr txBox="true"/>
          <p:nvPr/>
        </p:nvSpPr>
        <p:spPr>
          <a:xfrm rot="0">
            <a:off x="4193555" y="5093312"/>
            <a:ext cx="3859689" cy="1656715"/>
          </a:xfrm>
          <a:prstGeom prst="rect">
            <a:avLst/>
          </a:prstGeom>
        </p:spPr>
        <p:txBody>
          <a:bodyPr anchor="t" rtlCol="false" tIns="0" lIns="0" bIns="0" rIns="0">
            <a:spAutoFit/>
          </a:bodyPr>
          <a:lstStyle/>
          <a:p>
            <a:pPr algn="l" marL="410211" indent="-205106" lvl="1">
              <a:lnSpc>
                <a:spcPts val="2660"/>
              </a:lnSpc>
              <a:buFont typeface="Arial"/>
              <a:buChar char="•"/>
            </a:pPr>
            <a:r>
              <a:rPr lang="en-US" sz="1900">
                <a:solidFill>
                  <a:srgbClr val="000000"/>
                </a:solidFill>
                <a:latin typeface="Helios"/>
                <a:ea typeface="Helios"/>
                <a:cs typeface="Helios"/>
                <a:sym typeface="Helios"/>
              </a:rPr>
              <a:t>Construction et envoi de paquets réseau personnalisés.</a:t>
            </a:r>
          </a:p>
          <a:p>
            <a:pPr algn="l" marL="410211" indent="-205106" lvl="1">
              <a:lnSpc>
                <a:spcPts val="2660"/>
              </a:lnSpc>
              <a:spcBef>
                <a:spcPct val="0"/>
              </a:spcBef>
              <a:buFont typeface="Arial"/>
              <a:buChar char="•"/>
            </a:pPr>
            <a:r>
              <a:rPr lang="en-US" sz="1900">
                <a:solidFill>
                  <a:srgbClr val="000000"/>
                </a:solidFill>
                <a:latin typeface="Helios"/>
                <a:ea typeface="Helios"/>
                <a:cs typeface="Helios"/>
                <a:sym typeface="Helios"/>
              </a:rPr>
              <a:t>Capture et analyse (sniffing) du trafic réseau en temps réel.</a:t>
            </a:r>
          </a:p>
          <a:p>
            <a:pPr algn="l">
              <a:lnSpc>
                <a:spcPts val="2660"/>
              </a:lnSpc>
              <a:spcBef>
                <a:spcPct val="0"/>
              </a:spcBef>
            </a:pPr>
          </a:p>
        </p:txBody>
      </p:sp>
      <p:sp>
        <p:nvSpPr>
          <p:cNvPr name="TextBox 25" id="25"/>
          <p:cNvSpPr txBox="true"/>
          <p:nvPr/>
        </p:nvSpPr>
        <p:spPr>
          <a:xfrm rot="0">
            <a:off x="4180397" y="4526227"/>
            <a:ext cx="2808524" cy="432277"/>
          </a:xfrm>
          <a:prstGeom prst="rect">
            <a:avLst/>
          </a:prstGeom>
        </p:spPr>
        <p:txBody>
          <a:bodyPr anchor="t" rtlCol="false" tIns="0" lIns="0" bIns="0" rIns="0">
            <a:spAutoFit/>
          </a:bodyPr>
          <a:lstStyle/>
          <a:p>
            <a:pPr algn="l" marL="0" indent="0" lvl="0">
              <a:lnSpc>
                <a:spcPts val="3499"/>
              </a:lnSpc>
              <a:spcBef>
                <a:spcPct val="0"/>
              </a:spcBef>
            </a:pPr>
            <a:r>
              <a:rPr lang="en-US" b="true" sz="2499" strike="noStrike" u="none">
                <a:solidFill>
                  <a:srgbClr val="000000"/>
                </a:solidFill>
                <a:latin typeface="Helios Bold"/>
                <a:ea typeface="Helios Bold"/>
                <a:cs typeface="Helios Bold"/>
                <a:sym typeface="Helios Bold"/>
              </a:rPr>
              <a:t>SCAPY (PYTHON)</a:t>
            </a:r>
          </a:p>
        </p:txBody>
      </p:sp>
      <p:sp>
        <p:nvSpPr>
          <p:cNvPr name="Freeform 26" id="26"/>
          <p:cNvSpPr/>
          <p:nvPr/>
        </p:nvSpPr>
        <p:spPr>
          <a:xfrm flipH="false" flipV="false" rot="0">
            <a:off x="3944223" y="7004428"/>
            <a:ext cx="4358353" cy="3044447"/>
          </a:xfrm>
          <a:custGeom>
            <a:avLst/>
            <a:gdLst/>
            <a:ahLst/>
            <a:cxnLst/>
            <a:rect r="r" b="b" t="t" l="l"/>
            <a:pathLst>
              <a:path h="3044447" w="4358353">
                <a:moveTo>
                  <a:pt x="0" y="0"/>
                </a:moveTo>
                <a:lnTo>
                  <a:pt x="4358353" y="0"/>
                </a:lnTo>
                <a:lnTo>
                  <a:pt x="4358353" y="3044447"/>
                </a:lnTo>
                <a:lnTo>
                  <a:pt x="0" y="3044447"/>
                </a:lnTo>
                <a:lnTo>
                  <a:pt x="0" y="0"/>
                </a:lnTo>
                <a:close/>
              </a:path>
            </a:pathLst>
          </a:custGeom>
          <a:blipFill>
            <a:blip r:embed="rId3">
              <a:alphaModFix amt="40000"/>
            </a:blip>
            <a:stretch>
              <a:fillRect l="0" t="-1178" r="0" b="-1178"/>
            </a:stretch>
          </a:blipFill>
        </p:spPr>
      </p:sp>
      <p:sp>
        <p:nvSpPr>
          <p:cNvPr name="TextBox 27" id="27"/>
          <p:cNvSpPr txBox="true"/>
          <p:nvPr/>
        </p:nvSpPr>
        <p:spPr>
          <a:xfrm rot="0">
            <a:off x="4180397" y="7649361"/>
            <a:ext cx="3582149" cy="1758950"/>
          </a:xfrm>
          <a:prstGeom prst="rect">
            <a:avLst/>
          </a:prstGeom>
        </p:spPr>
        <p:txBody>
          <a:bodyPr anchor="t" rtlCol="false" tIns="0" lIns="0" bIns="0" rIns="0">
            <a:spAutoFit/>
          </a:bodyPr>
          <a:lstStyle/>
          <a:p>
            <a:pPr algn="l">
              <a:lnSpc>
                <a:spcPts val="2800"/>
              </a:lnSpc>
              <a:spcBef>
                <a:spcPct val="0"/>
              </a:spcBef>
            </a:pPr>
            <a:r>
              <a:rPr lang="en-US" sz="2000">
                <a:solidFill>
                  <a:srgbClr val="000000"/>
                </a:solidFill>
                <a:latin typeface="Helios"/>
                <a:ea typeface="Helios"/>
                <a:cs typeface="Helios"/>
                <a:sym typeface="Helios"/>
              </a:rPr>
              <a:t>Base de données opérationnelle pour le stockage des données réseau (paquets, entropie, Huffman).</a:t>
            </a:r>
          </a:p>
          <a:p>
            <a:pPr algn="l">
              <a:lnSpc>
                <a:spcPts val="2800"/>
              </a:lnSpc>
              <a:spcBef>
                <a:spcPct val="0"/>
              </a:spcBef>
            </a:pPr>
          </a:p>
        </p:txBody>
      </p:sp>
      <p:sp>
        <p:nvSpPr>
          <p:cNvPr name="TextBox 28" id="28"/>
          <p:cNvSpPr txBox="true"/>
          <p:nvPr/>
        </p:nvSpPr>
        <p:spPr>
          <a:xfrm rot="0">
            <a:off x="4278437" y="7154061"/>
            <a:ext cx="2738542" cy="422275"/>
          </a:xfrm>
          <a:prstGeom prst="rect">
            <a:avLst/>
          </a:prstGeom>
        </p:spPr>
        <p:txBody>
          <a:bodyPr anchor="t" rtlCol="false" tIns="0" lIns="0" bIns="0" rIns="0">
            <a:spAutoFit/>
          </a:bodyPr>
          <a:lstStyle/>
          <a:p>
            <a:pPr algn="l">
              <a:lnSpc>
                <a:spcPts val="3499"/>
              </a:lnSpc>
              <a:spcBef>
                <a:spcPct val="0"/>
              </a:spcBef>
            </a:pPr>
            <a:r>
              <a:rPr lang="en-US" b="true" sz="2499">
                <a:solidFill>
                  <a:srgbClr val="000000"/>
                </a:solidFill>
                <a:latin typeface="Helios Bold"/>
                <a:ea typeface="Helios Bold"/>
                <a:cs typeface="Helios Bold"/>
                <a:sym typeface="Helios Bold"/>
              </a:rPr>
              <a:t>MYSQL</a:t>
            </a:r>
          </a:p>
        </p:txBody>
      </p:sp>
      <p:sp>
        <p:nvSpPr>
          <p:cNvPr name="Freeform 29" id="29"/>
          <p:cNvSpPr/>
          <p:nvPr/>
        </p:nvSpPr>
        <p:spPr>
          <a:xfrm flipH="false" flipV="false" rot="0">
            <a:off x="12915191" y="7462943"/>
            <a:ext cx="4503179" cy="2824057"/>
          </a:xfrm>
          <a:custGeom>
            <a:avLst/>
            <a:gdLst/>
            <a:ahLst/>
            <a:cxnLst/>
            <a:rect r="r" b="b" t="t" l="l"/>
            <a:pathLst>
              <a:path h="2824057" w="4503179">
                <a:moveTo>
                  <a:pt x="0" y="0"/>
                </a:moveTo>
                <a:lnTo>
                  <a:pt x="4503179" y="0"/>
                </a:lnTo>
                <a:lnTo>
                  <a:pt x="4503179" y="2824057"/>
                </a:lnTo>
                <a:lnTo>
                  <a:pt x="0" y="2824057"/>
                </a:lnTo>
                <a:lnTo>
                  <a:pt x="0" y="0"/>
                </a:lnTo>
                <a:close/>
              </a:path>
            </a:pathLst>
          </a:custGeom>
          <a:blipFill>
            <a:blip r:embed="rId3">
              <a:alphaModFix amt="40000"/>
            </a:blip>
            <a:stretch>
              <a:fillRect l="0" t="-12364" r="-174" b="-1847"/>
            </a:stretch>
          </a:blipFill>
        </p:spPr>
      </p:sp>
      <p:sp>
        <p:nvSpPr>
          <p:cNvPr name="TextBox 30" id="30"/>
          <p:cNvSpPr txBox="true"/>
          <p:nvPr/>
        </p:nvSpPr>
        <p:spPr>
          <a:xfrm rot="0">
            <a:off x="13372203" y="8296888"/>
            <a:ext cx="3378322" cy="1108541"/>
          </a:xfrm>
          <a:prstGeom prst="rect">
            <a:avLst/>
          </a:prstGeom>
        </p:spPr>
        <p:txBody>
          <a:bodyPr anchor="t" rtlCol="false" tIns="0" lIns="0" bIns="0" rIns="0">
            <a:spAutoFit/>
          </a:bodyPr>
          <a:lstStyle/>
          <a:p>
            <a:pPr algn="just">
              <a:lnSpc>
                <a:spcPts val="2949"/>
              </a:lnSpc>
              <a:spcBef>
                <a:spcPct val="0"/>
              </a:spcBef>
            </a:pPr>
            <a:r>
              <a:rPr lang="en-US" sz="2106">
                <a:solidFill>
                  <a:srgbClr val="000000"/>
                </a:solidFill>
                <a:latin typeface="Helios"/>
                <a:ea typeface="Helios"/>
                <a:cs typeface="Helios"/>
                <a:sym typeface="Helios"/>
              </a:rPr>
              <a:t>Interface utilisateur (UI) dynamique et responsive avec visualisations Chart.js.</a:t>
            </a:r>
          </a:p>
        </p:txBody>
      </p:sp>
      <p:sp>
        <p:nvSpPr>
          <p:cNvPr name="TextBox 31" id="31"/>
          <p:cNvSpPr txBox="true"/>
          <p:nvPr/>
        </p:nvSpPr>
        <p:spPr>
          <a:xfrm rot="0">
            <a:off x="13312383" y="7695241"/>
            <a:ext cx="3497962" cy="356824"/>
          </a:xfrm>
          <a:prstGeom prst="rect">
            <a:avLst/>
          </a:prstGeom>
        </p:spPr>
        <p:txBody>
          <a:bodyPr anchor="t" rtlCol="false" tIns="0" lIns="0" bIns="0" rIns="0">
            <a:spAutoFit/>
          </a:bodyPr>
          <a:lstStyle/>
          <a:p>
            <a:pPr algn="l">
              <a:lnSpc>
                <a:spcPts val="2907"/>
              </a:lnSpc>
              <a:spcBef>
                <a:spcPct val="0"/>
              </a:spcBef>
            </a:pPr>
            <a:r>
              <a:rPr lang="en-US" b="true" sz="2076">
                <a:solidFill>
                  <a:srgbClr val="000000"/>
                </a:solidFill>
                <a:latin typeface="Helios Bold"/>
                <a:ea typeface="Helios Bold"/>
                <a:cs typeface="Helios Bold"/>
                <a:sym typeface="Helios Bold"/>
              </a:rPr>
              <a:t>HTML, JAVASCRIPT, CSS</a:t>
            </a:r>
          </a:p>
        </p:txBody>
      </p:sp>
      <p:sp>
        <p:nvSpPr>
          <p:cNvPr name="Freeform 32" id="32"/>
          <p:cNvSpPr/>
          <p:nvPr/>
        </p:nvSpPr>
        <p:spPr>
          <a:xfrm flipH="false" flipV="false" rot="0">
            <a:off x="12880626" y="4518824"/>
            <a:ext cx="4537744" cy="2944119"/>
          </a:xfrm>
          <a:custGeom>
            <a:avLst/>
            <a:gdLst/>
            <a:ahLst/>
            <a:cxnLst/>
            <a:rect r="r" b="b" t="t" l="l"/>
            <a:pathLst>
              <a:path h="2944119" w="4537744">
                <a:moveTo>
                  <a:pt x="0" y="0"/>
                </a:moveTo>
                <a:lnTo>
                  <a:pt x="4537744" y="0"/>
                </a:lnTo>
                <a:lnTo>
                  <a:pt x="4537744" y="2944119"/>
                </a:lnTo>
                <a:lnTo>
                  <a:pt x="0" y="2944119"/>
                </a:lnTo>
                <a:lnTo>
                  <a:pt x="0" y="0"/>
                </a:lnTo>
                <a:close/>
              </a:path>
            </a:pathLst>
          </a:custGeom>
          <a:blipFill>
            <a:blip r:embed="rId3">
              <a:alphaModFix amt="40000"/>
            </a:blip>
            <a:stretch>
              <a:fillRect l="0" t="-5101" r="0" b="-5101"/>
            </a:stretch>
          </a:blipFill>
        </p:spPr>
      </p:sp>
      <p:sp>
        <p:nvSpPr>
          <p:cNvPr name="TextBox 33" id="33"/>
          <p:cNvSpPr txBox="true"/>
          <p:nvPr/>
        </p:nvSpPr>
        <p:spPr>
          <a:xfrm rot="0">
            <a:off x="13321777" y="5163873"/>
            <a:ext cx="3201149" cy="1758950"/>
          </a:xfrm>
          <a:prstGeom prst="rect">
            <a:avLst/>
          </a:prstGeom>
        </p:spPr>
        <p:txBody>
          <a:bodyPr anchor="t" rtlCol="false" tIns="0" lIns="0" bIns="0" rIns="0">
            <a:spAutoFit/>
          </a:bodyPr>
          <a:lstStyle/>
          <a:p>
            <a:pPr algn="just">
              <a:lnSpc>
                <a:spcPts val="2800"/>
              </a:lnSpc>
              <a:spcBef>
                <a:spcPct val="0"/>
              </a:spcBef>
            </a:pPr>
            <a:r>
              <a:rPr lang="en-US" sz="2000">
                <a:solidFill>
                  <a:srgbClr val="000000"/>
                </a:solidFill>
                <a:latin typeface="Helios"/>
                <a:ea typeface="Helios"/>
                <a:cs typeface="Helios"/>
                <a:sym typeface="Helios"/>
              </a:rPr>
              <a:t>Communication bidirectionnelle instantanée pour diffuser les données réseau aux graphiques dynamiques.</a:t>
            </a:r>
          </a:p>
        </p:txBody>
      </p:sp>
      <p:sp>
        <p:nvSpPr>
          <p:cNvPr name="TextBox 34" id="34"/>
          <p:cNvSpPr txBox="true"/>
          <p:nvPr/>
        </p:nvSpPr>
        <p:spPr>
          <a:xfrm rot="0">
            <a:off x="13321777" y="4659293"/>
            <a:ext cx="2738542" cy="422275"/>
          </a:xfrm>
          <a:prstGeom prst="rect">
            <a:avLst/>
          </a:prstGeom>
        </p:spPr>
        <p:txBody>
          <a:bodyPr anchor="t" rtlCol="false" tIns="0" lIns="0" bIns="0" rIns="0">
            <a:spAutoFit/>
          </a:bodyPr>
          <a:lstStyle/>
          <a:p>
            <a:pPr algn="l">
              <a:lnSpc>
                <a:spcPts val="3499"/>
              </a:lnSpc>
              <a:spcBef>
                <a:spcPct val="0"/>
              </a:spcBef>
            </a:pPr>
            <a:r>
              <a:rPr lang="en-US" b="true" sz="2499">
                <a:solidFill>
                  <a:srgbClr val="000000"/>
                </a:solidFill>
                <a:latin typeface="Helios Bold"/>
                <a:ea typeface="Helios Bold"/>
                <a:cs typeface="Helios Bold"/>
                <a:sym typeface="Helios Bold"/>
              </a:rPr>
              <a:t>WEBSOCKET</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grpSp>
        <p:nvGrpSpPr>
          <p:cNvPr name="Group 2" id="2"/>
          <p:cNvGrpSpPr/>
          <p:nvPr/>
        </p:nvGrpSpPr>
        <p:grpSpPr>
          <a:xfrm rot="-2700000">
            <a:off x="15057625" y="-2061240"/>
            <a:ext cx="7324698" cy="7324698"/>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8215" y="0"/>
                  </a:moveTo>
                  <a:lnTo>
                    <a:pt x="1963334" y="0"/>
                  </a:lnTo>
                  <a:cubicBezTo>
                    <a:pt x="1984078" y="0"/>
                    <a:pt x="2003973" y="8240"/>
                    <a:pt x="2018641" y="22909"/>
                  </a:cubicBezTo>
                  <a:cubicBezTo>
                    <a:pt x="2033309" y="37577"/>
                    <a:pt x="2041549" y="57471"/>
                    <a:pt x="2041549" y="78215"/>
                  </a:cubicBezTo>
                  <a:lnTo>
                    <a:pt x="2041549" y="1963334"/>
                  </a:lnTo>
                  <a:cubicBezTo>
                    <a:pt x="2041549" y="1984078"/>
                    <a:pt x="2033309" y="2003973"/>
                    <a:pt x="2018641" y="2018641"/>
                  </a:cubicBezTo>
                  <a:cubicBezTo>
                    <a:pt x="2003973" y="2033309"/>
                    <a:pt x="1984078" y="2041549"/>
                    <a:pt x="1963334" y="2041549"/>
                  </a:cubicBezTo>
                  <a:lnTo>
                    <a:pt x="78215" y="2041549"/>
                  </a:lnTo>
                  <a:cubicBezTo>
                    <a:pt x="35018" y="2041549"/>
                    <a:pt x="0" y="2006531"/>
                    <a:pt x="0" y="1963334"/>
                  </a:cubicBezTo>
                  <a:lnTo>
                    <a:pt x="0" y="78215"/>
                  </a:lnTo>
                  <a:cubicBezTo>
                    <a:pt x="0" y="57471"/>
                    <a:pt x="8240" y="37577"/>
                    <a:pt x="22909" y="22909"/>
                  </a:cubicBezTo>
                  <a:cubicBezTo>
                    <a:pt x="37577" y="8240"/>
                    <a:pt x="57471" y="0"/>
                    <a:pt x="78215" y="0"/>
                  </a:cubicBezTo>
                  <a:close/>
                </a:path>
              </a:pathLst>
            </a:custGeom>
            <a:solidFill>
              <a:srgbClr val="FFFFFF"/>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2700000">
            <a:off x="14834161" y="-2284705"/>
            <a:ext cx="7849807" cy="7849807"/>
          </a:xfrm>
          <a:custGeom>
            <a:avLst/>
            <a:gdLst/>
            <a:ahLst/>
            <a:cxnLst/>
            <a:rect r="r" b="b" t="t" l="l"/>
            <a:pathLst>
              <a:path h="7849807" w="7849807">
                <a:moveTo>
                  <a:pt x="0" y="0"/>
                </a:moveTo>
                <a:lnTo>
                  <a:pt x="7849806" y="0"/>
                </a:lnTo>
                <a:lnTo>
                  <a:pt x="7849806" y="7849807"/>
                </a:lnTo>
                <a:lnTo>
                  <a:pt x="0" y="7849807"/>
                </a:lnTo>
                <a:lnTo>
                  <a:pt x="0" y="0"/>
                </a:lnTo>
                <a:close/>
              </a:path>
            </a:pathLst>
          </a:custGeom>
          <a:blipFill>
            <a:blip r:embed="rId2">
              <a:alphaModFix amt="6999"/>
            </a:blip>
            <a:stretch>
              <a:fillRect l="0" t="0" r="0" b="0"/>
            </a:stretch>
          </a:blipFill>
        </p:spPr>
      </p:sp>
      <p:grpSp>
        <p:nvGrpSpPr>
          <p:cNvPr name="Group 6" id="6"/>
          <p:cNvGrpSpPr/>
          <p:nvPr/>
        </p:nvGrpSpPr>
        <p:grpSpPr>
          <a:xfrm rot="0">
            <a:off x="973166" y="1543980"/>
            <a:ext cx="16479482" cy="8152470"/>
            <a:chOff x="0" y="0"/>
            <a:chExt cx="4884707" cy="2416486"/>
          </a:xfrm>
        </p:grpSpPr>
        <p:sp>
          <p:nvSpPr>
            <p:cNvPr name="Freeform 7" id="7"/>
            <p:cNvSpPr/>
            <p:nvPr/>
          </p:nvSpPr>
          <p:spPr>
            <a:xfrm flipH="false" flipV="false" rot="0">
              <a:off x="0" y="0"/>
              <a:ext cx="4884707" cy="2416486"/>
            </a:xfrm>
            <a:custGeom>
              <a:avLst/>
              <a:gdLst/>
              <a:ahLst/>
              <a:cxnLst/>
              <a:rect r="r" b="b" t="t" l="l"/>
              <a:pathLst>
                <a:path h="2416486" w="4884707">
                  <a:moveTo>
                    <a:pt x="23959" y="0"/>
                  </a:moveTo>
                  <a:lnTo>
                    <a:pt x="4860748" y="0"/>
                  </a:lnTo>
                  <a:cubicBezTo>
                    <a:pt x="4867102" y="0"/>
                    <a:pt x="4873196" y="2524"/>
                    <a:pt x="4877690" y="7018"/>
                  </a:cubicBezTo>
                  <a:cubicBezTo>
                    <a:pt x="4882183" y="11511"/>
                    <a:pt x="4884707" y="17605"/>
                    <a:pt x="4884707" y="23959"/>
                  </a:cubicBezTo>
                  <a:lnTo>
                    <a:pt x="4884707" y="2392526"/>
                  </a:lnTo>
                  <a:cubicBezTo>
                    <a:pt x="4884707" y="2398881"/>
                    <a:pt x="4882183" y="2404975"/>
                    <a:pt x="4877690" y="2409468"/>
                  </a:cubicBezTo>
                  <a:cubicBezTo>
                    <a:pt x="4873196" y="2413961"/>
                    <a:pt x="4867102" y="2416486"/>
                    <a:pt x="4860748" y="2416486"/>
                  </a:cubicBezTo>
                  <a:lnTo>
                    <a:pt x="23959" y="2416486"/>
                  </a:lnTo>
                  <a:cubicBezTo>
                    <a:pt x="10727" y="2416486"/>
                    <a:pt x="0" y="2405759"/>
                    <a:pt x="0" y="2392526"/>
                  </a:cubicBezTo>
                  <a:lnTo>
                    <a:pt x="0" y="23959"/>
                  </a:lnTo>
                  <a:cubicBezTo>
                    <a:pt x="0" y="17605"/>
                    <a:pt x="2524" y="11511"/>
                    <a:pt x="7018" y="7018"/>
                  </a:cubicBezTo>
                  <a:cubicBezTo>
                    <a:pt x="11511" y="2524"/>
                    <a:pt x="17605" y="0"/>
                    <a:pt x="23959" y="0"/>
                  </a:cubicBezTo>
                  <a:close/>
                </a:path>
              </a:pathLst>
            </a:custGeom>
            <a:solidFill>
              <a:srgbClr val="000000">
                <a:alpha val="0"/>
              </a:srgbClr>
            </a:solidFill>
            <a:ln w="28575" cap="rnd">
              <a:solidFill>
                <a:srgbClr val="000000"/>
              </a:solidFill>
              <a:prstDash val="solid"/>
              <a:round/>
            </a:ln>
          </p:spPr>
        </p:sp>
        <p:sp>
          <p:nvSpPr>
            <p:cNvPr name="TextBox 8" id="8"/>
            <p:cNvSpPr txBox="true"/>
            <p:nvPr/>
          </p:nvSpPr>
          <p:spPr>
            <a:xfrm>
              <a:off x="0" y="-38100"/>
              <a:ext cx="4884707" cy="2454586"/>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1964027" y="2763933"/>
            <a:ext cx="3879949" cy="5932371"/>
            <a:chOff x="0" y="0"/>
            <a:chExt cx="1150061" cy="1758423"/>
          </a:xfrm>
        </p:grpSpPr>
        <p:sp>
          <p:nvSpPr>
            <p:cNvPr name="Freeform 10" id="10"/>
            <p:cNvSpPr/>
            <p:nvPr/>
          </p:nvSpPr>
          <p:spPr>
            <a:xfrm flipH="false" flipV="false" rot="0">
              <a:off x="0" y="0"/>
              <a:ext cx="1150061" cy="1758423"/>
            </a:xfrm>
            <a:custGeom>
              <a:avLst/>
              <a:gdLst/>
              <a:ahLst/>
              <a:cxnLst/>
              <a:rect r="r" b="b" t="t" l="l"/>
              <a:pathLst>
                <a:path h="1758423" w="1150061">
                  <a:moveTo>
                    <a:pt x="101764" y="0"/>
                  </a:moveTo>
                  <a:lnTo>
                    <a:pt x="1048298" y="0"/>
                  </a:lnTo>
                  <a:cubicBezTo>
                    <a:pt x="1104500" y="0"/>
                    <a:pt x="1150061" y="45561"/>
                    <a:pt x="1150061" y="101764"/>
                  </a:cubicBezTo>
                  <a:lnTo>
                    <a:pt x="1150061" y="1656659"/>
                  </a:lnTo>
                  <a:cubicBezTo>
                    <a:pt x="1150061" y="1712862"/>
                    <a:pt x="1104500" y="1758423"/>
                    <a:pt x="1048298" y="1758423"/>
                  </a:cubicBezTo>
                  <a:lnTo>
                    <a:pt x="101764" y="1758423"/>
                  </a:lnTo>
                  <a:cubicBezTo>
                    <a:pt x="45561" y="1758423"/>
                    <a:pt x="0" y="1712862"/>
                    <a:pt x="0" y="1656659"/>
                  </a:cubicBezTo>
                  <a:lnTo>
                    <a:pt x="0" y="101764"/>
                  </a:lnTo>
                  <a:cubicBezTo>
                    <a:pt x="0" y="45561"/>
                    <a:pt x="45561" y="0"/>
                    <a:pt x="101764" y="0"/>
                  </a:cubicBezTo>
                  <a:close/>
                </a:path>
              </a:pathLst>
            </a:custGeom>
            <a:solidFill>
              <a:srgbClr val="000000">
                <a:alpha val="0"/>
              </a:srgbClr>
            </a:solidFill>
            <a:ln w="28575" cap="rnd">
              <a:solidFill>
                <a:srgbClr val="000000"/>
              </a:solidFill>
              <a:prstDash val="solid"/>
              <a:round/>
            </a:ln>
          </p:spPr>
        </p:sp>
        <p:sp>
          <p:nvSpPr>
            <p:cNvPr name="TextBox 11" id="11"/>
            <p:cNvSpPr txBox="true"/>
            <p:nvPr/>
          </p:nvSpPr>
          <p:spPr>
            <a:xfrm>
              <a:off x="0" y="-38100"/>
              <a:ext cx="1150061" cy="179652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4646285" y="1749120"/>
            <a:ext cx="5679442" cy="7509180"/>
            <a:chOff x="0" y="0"/>
            <a:chExt cx="1683452" cy="2225807"/>
          </a:xfrm>
        </p:grpSpPr>
        <p:sp>
          <p:nvSpPr>
            <p:cNvPr name="Freeform 13" id="13"/>
            <p:cNvSpPr/>
            <p:nvPr/>
          </p:nvSpPr>
          <p:spPr>
            <a:xfrm flipH="false" flipV="false" rot="0">
              <a:off x="0" y="0"/>
              <a:ext cx="1683452" cy="2225807"/>
            </a:xfrm>
            <a:custGeom>
              <a:avLst/>
              <a:gdLst/>
              <a:ahLst/>
              <a:cxnLst/>
              <a:rect r="r" b="b" t="t" l="l"/>
              <a:pathLst>
                <a:path h="2225807" w="1683452">
                  <a:moveTo>
                    <a:pt x="69521" y="0"/>
                  </a:moveTo>
                  <a:lnTo>
                    <a:pt x="1613931" y="0"/>
                  </a:lnTo>
                  <a:cubicBezTo>
                    <a:pt x="1652326" y="0"/>
                    <a:pt x="1683452" y="31125"/>
                    <a:pt x="1683452" y="69521"/>
                  </a:cubicBezTo>
                  <a:lnTo>
                    <a:pt x="1683452" y="2156287"/>
                  </a:lnTo>
                  <a:cubicBezTo>
                    <a:pt x="1683452" y="2174725"/>
                    <a:pt x="1676127" y="2192407"/>
                    <a:pt x="1663090" y="2205445"/>
                  </a:cubicBezTo>
                  <a:cubicBezTo>
                    <a:pt x="1650052" y="2218483"/>
                    <a:pt x="1632369" y="2225807"/>
                    <a:pt x="1613931" y="2225807"/>
                  </a:cubicBezTo>
                  <a:lnTo>
                    <a:pt x="69521" y="2225807"/>
                  </a:lnTo>
                  <a:cubicBezTo>
                    <a:pt x="51083" y="2225807"/>
                    <a:pt x="33400" y="2218483"/>
                    <a:pt x="20362" y="2205445"/>
                  </a:cubicBezTo>
                  <a:cubicBezTo>
                    <a:pt x="7324" y="2192407"/>
                    <a:pt x="0" y="2174725"/>
                    <a:pt x="0" y="2156287"/>
                  </a:cubicBezTo>
                  <a:lnTo>
                    <a:pt x="0" y="69521"/>
                  </a:lnTo>
                  <a:cubicBezTo>
                    <a:pt x="0" y="51083"/>
                    <a:pt x="7324" y="33400"/>
                    <a:pt x="20362" y="20362"/>
                  </a:cubicBezTo>
                  <a:cubicBezTo>
                    <a:pt x="33400" y="7324"/>
                    <a:pt x="51083" y="0"/>
                    <a:pt x="69521" y="0"/>
                  </a:cubicBezTo>
                  <a:close/>
                </a:path>
              </a:pathLst>
            </a:custGeom>
            <a:solidFill>
              <a:srgbClr val="000000">
                <a:alpha val="0"/>
              </a:srgbClr>
            </a:solidFill>
            <a:ln w="28575" cap="rnd">
              <a:solidFill>
                <a:srgbClr val="000000"/>
              </a:solidFill>
              <a:prstDash val="solid"/>
              <a:round/>
            </a:ln>
          </p:spPr>
        </p:sp>
        <p:sp>
          <p:nvSpPr>
            <p:cNvPr name="TextBox 14" id="14"/>
            <p:cNvSpPr txBox="true"/>
            <p:nvPr/>
          </p:nvSpPr>
          <p:spPr>
            <a:xfrm>
              <a:off x="0" y="-38100"/>
              <a:ext cx="1683452" cy="2263907"/>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355695" y="1749120"/>
            <a:ext cx="3109614" cy="7509180"/>
            <a:chOff x="0" y="0"/>
            <a:chExt cx="921725" cy="2225807"/>
          </a:xfrm>
        </p:grpSpPr>
        <p:sp>
          <p:nvSpPr>
            <p:cNvPr name="Freeform 16" id="16"/>
            <p:cNvSpPr/>
            <p:nvPr/>
          </p:nvSpPr>
          <p:spPr>
            <a:xfrm flipH="false" flipV="false" rot="0">
              <a:off x="0" y="0"/>
              <a:ext cx="921725" cy="2225807"/>
            </a:xfrm>
            <a:custGeom>
              <a:avLst/>
              <a:gdLst/>
              <a:ahLst/>
              <a:cxnLst/>
              <a:rect r="r" b="b" t="t" l="l"/>
              <a:pathLst>
                <a:path h="2225807" w="921725">
                  <a:moveTo>
                    <a:pt x="126973" y="0"/>
                  </a:moveTo>
                  <a:lnTo>
                    <a:pt x="794752" y="0"/>
                  </a:lnTo>
                  <a:cubicBezTo>
                    <a:pt x="828427" y="0"/>
                    <a:pt x="860724" y="13378"/>
                    <a:pt x="884536" y="37190"/>
                  </a:cubicBezTo>
                  <a:cubicBezTo>
                    <a:pt x="908348" y="61002"/>
                    <a:pt x="921725" y="93298"/>
                    <a:pt x="921725" y="126973"/>
                  </a:cubicBezTo>
                  <a:lnTo>
                    <a:pt x="921725" y="2098834"/>
                  </a:lnTo>
                  <a:cubicBezTo>
                    <a:pt x="921725" y="2132509"/>
                    <a:pt x="908348" y="2164805"/>
                    <a:pt x="884536" y="2188618"/>
                  </a:cubicBezTo>
                  <a:cubicBezTo>
                    <a:pt x="860724" y="2212430"/>
                    <a:pt x="828427" y="2225807"/>
                    <a:pt x="794752" y="2225807"/>
                  </a:cubicBezTo>
                  <a:lnTo>
                    <a:pt x="126973" y="2225807"/>
                  </a:lnTo>
                  <a:cubicBezTo>
                    <a:pt x="93298" y="2225807"/>
                    <a:pt x="61002" y="2212430"/>
                    <a:pt x="37190" y="2188618"/>
                  </a:cubicBezTo>
                  <a:cubicBezTo>
                    <a:pt x="13378" y="2164805"/>
                    <a:pt x="0" y="2132509"/>
                    <a:pt x="0" y="2098834"/>
                  </a:cubicBezTo>
                  <a:lnTo>
                    <a:pt x="0" y="126973"/>
                  </a:lnTo>
                  <a:cubicBezTo>
                    <a:pt x="0" y="93298"/>
                    <a:pt x="13378" y="61002"/>
                    <a:pt x="37190" y="37190"/>
                  </a:cubicBezTo>
                  <a:cubicBezTo>
                    <a:pt x="61002" y="13378"/>
                    <a:pt x="93298" y="0"/>
                    <a:pt x="126973" y="0"/>
                  </a:cubicBezTo>
                  <a:close/>
                </a:path>
              </a:pathLst>
            </a:custGeom>
            <a:solidFill>
              <a:srgbClr val="000000">
                <a:alpha val="0"/>
              </a:srgbClr>
            </a:solidFill>
            <a:ln w="28575" cap="rnd">
              <a:solidFill>
                <a:srgbClr val="000000"/>
              </a:solidFill>
              <a:prstDash val="solid"/>
              <a:round/>
            </a:ln>
          </p:spPr>
        </p:sp>
        <p:sp>
          <p:nvSpPr>
            <p:cNvPr name="TextBox 17" id="17"/>
            <p:cNvSpPr txBox="true"/>
            <p:nvPr/>
          </p:nvSpPr>
          <p:spPr>
            <a:xfrm>
              <a:off x="0" y="-38100"/>
              <a:ext cx="921725" cy="2263907"/>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2051455" y="4926519"/>
            <a:ext cx="1499845" cy="3297158"/>
            <a:chOff x="0" y="0"/>
            <a:chExt cx="444571" cy="977315"/>
          </a:xfrm>
        </p:grpSpPr>
        <p:sp>
          <p:nvSpPr>
            <p:cNvPr name="Freeform 19" id="19"/>
            <p:cNvSpPr/>
            <p:nvPr/>
          </p:nvSpPr>
          <p:spPr>
            <a:xfrm flipH="false" flipV="false" rot="0">
              <a:off x="0" y="0"/>
              <a:ext cx="444571" cy="977315"/>
            </a:xfrm>
            <a:custGeom>
              <a:avLst/>
              <a:gdLst/>
              <a:ahLst/>
              <a:cxnLst/>
              <a:rect r="r" b="b" t="t" l="l"/>
              <a:pathLst>
                <a:path h="977315" w="444571">
                  <a:moveTo>
                    <a:pt x="222286" y="0"/>
                  </a:moveTo>
                  <a:lnTo>
                    <a:pt x="222286" y="0"/>
                  </a:lnTo>
                  <a:cubicBezTo>
                    <a:pt x="345051" y="0"/>
                    <a:pt x="444571" y="99521"/>
                    <a:pt x="444571" y="222286"/>
                  </a:cubicBezTo>
                  <a:lnTo>
                    <a:pt x="444571" y="755030"/>
                  </a:lnTo>
                  <a:cubicBezTo>
                    <a:pt x="444571" y="877795"/>
                    <a:pt x="345051" y="977315"/>
                    <a:pt x="222286" y="977315"/>
                  </a:cubicBezTo>
                  <a:lnTo>
                    <a:pt x="222286" y="977315"/>
                  </a:lnTo>
                  <a:cubicBezTo>
                    <a:pt x="99521" y="977315"/>
                    <a:pt x="0" y="877795"/>
                    <a:pt x="0" y="755030"/>
                  </a:cubicBezTo>
                  <a:lnTo>
                    <a:pt x="0" y="222286"/>
                  </a:lnTo>
                  <a:cubicBezTo>
                    <a:pt x="0" y="99521"/>
                    <a:pt x="99521" y="0"/>
                    <a:pt x="222286" y="0"/>
                  </a:cubicBezTo>
                  <a:close/>
                </a:path>
              </a:pathLst>
            </a:custGeom>
            <a:solidFill>
              <a:srgbClr val="000000">
                <a:alpha val="0"/>
              </a:srgbClr>
            </a:solidFill>
            <a:ln w="28575" cap="rnd">
              <a:solidFill>
                <a:srgbClr val="000000"/>
              </a:solidFill>
              <a:prstDash val="solid"/>
              <a:round/>
            </a:ln>
          </p:spPr>
        </p:sp>
        <p:sp>
          <p:nvSpPr>
            <p:cNvPr name="TextBox 20" id="20"/>
            <p:cNvSpPr txBox="true"/>
            <p:nvPr/>
          </p:nvSpPr>
          <p:spPr>
            <a:xfrm>
              <a:off x="0" y="-38100"/>
              <a:ext cx="444571" cy="1015415"/>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2144358" y="2969263"/>
            <a:ext cx="1314039" cy="1314039"/>
          </a:xfrm>
          <a:custGeom>
            <a:avLst/>
            <a:gdLst/>
            <a:ahLst/>
            <a:cxnLst/>
            <a:rect r="r" b="b" t="t" l="l"/>
            <a:pathLst>
              <a:path h="1314039" w="1314039">
                <a:moveTo>
                  <a:pt x="0" y="0"/>
                </a:moveTo>
                <a:lnTo>
                  <a:pt x="1314039" y="0"/>
                </a:lnTo>
                <a:lnTo>
                  <a:pt x="1314039" y="1314039"/>
                </a:lnTo>
                <a:lnTo>
                  <a:pt x="0" y="1314039"/>
                </a:lnTo>
                <a:lnTo>
                  <a:pt x="0" y="0"/>
                </a:lnTo>
                <a:close/>
              </a:path>
            </a:pathLst>
          </a:custGeom>
          <a:blipFill>
            <a:blip r:embed="rId3"/>
            <a:stretch>
              <a:fillRect l="0" t="0" r="0" b="0"/>
            </a:stretch>
          </a:blipFill>
        </p:spPr>
      </p:sp>
      <p:sp>
        <p:nvSpPr>
          <p:cNvPr name="Freeform 22" id="22"/>
          <p:cNvSpPr/>
          <p:nvPr/>
        </p:nvSpPr>
        <p:spPr>
          <a:xfrm flipH="false" flipV="false" rot="0">
            <a:off x="2100800" y="5080902"/>
            <a:ext cx="1184176" cy="1184176"/>
          </a:xfrm>
          <a:custGeom>
            <a:avLst/>
            <a:gdLst/>
            <a:ahLst/>
            <a:cxnLst/>
            <a:rect r="r" b="b" t="t" l="l"/>
            <a:pathLst>
              <a:path h="1184176" w="1184176">
                <a:moveTo>
                  <a:pt x="0" y="0"/>
                </a:moveTo>
                <a:lnTo>
                  <a:pt x="1184175" y="0"/>
                </a:lnTo>
                <a:lnTo>
                  <a:pt x="1184175" y="1184175"/>
                </a:lnTo>
                <a:lnTo>
                  <a:pt x="0" y="1184175"/>
                </a:lnTo>
                <a:lnTo>
                  <a:pt x="0" y="0"/>
                </a:lnTo>
                <a:close/>
              </a:path>
            </a:pathLst>
          </a:custGeom>
          <a:blipFill>
            <a:blip r:embed="rId4"/>
            <a:stretch>
              <a:fillRect l="0" t="0" r="0" b="0"/>
            </a:stretch>
          </a:blipFill>
        </p:spPr>
      </p:sp>
      <p:grpSp>
        <p:nvGrpSpPr>
          <p:cNvPr name="Group 23" id="23"/>
          <p:cNvGrpSpPr/>
          <p:nvPr/>
        </p:nvGrpSpPr>
        <p:grpSpPr>
          <a:xfrm rot="0">
            <a:off x="5178524" y="4884740"/>
            <a:ext cx="3165007" cy="1576499"/>
            <a:chOff x="0" y="0"/>
            <a:chExt cx="938144" cy="467292"/>
          </a:xfrm>
        </p:grpSpPr>
        <p:sp>
          <p:nvSpPr>
            <p:cNvPr name="Freeform 24" id="24"/>
            <p:cNvSpPr/>
            <p:nvPr/>
          </p:nvSpPr>
          <p:spPr>
            <a:xfrm flipH="false" flipV="false" rot="0">
              <a:off x="0" y="0"/>
              <a:ext cx="938144" cy="467292"/>
            </a:xfrm>
            <a:custGeom>
              <a:avLst/>
              <a:gdLst/>
              <a:ahLst/>
              <a:cxnLst/>
              <a:rect r="r" b="b" t="t" l="l"/>
              <a:pathLst>
                <a:path h="467292" w="938144">
                  <a:moveTo>
                    <a:pt x="124751" y="0"/>
                  </a:moveTo>
                  <a:lnTo>
                    <a:pt x="813393" y="0"/>
                  </a:lnTo>
                  <a:cubicBezTo>
                    <a:pt x="846479" y="0"/>
                    <a:pt x="878210" y="13143"/>
                    <a:pt x="901606" y="36539"/>
                  </a:cubicBezTo>
                  <a:cubicBezTo>
                    <a:pt x="925001" y="59934"/>
                    <a:pt x="938144" y="91665"/>
                    <a:pt x="938144" y="124751"/>
                  </a:cubicBezTo>
                  <a:lnTo>
                    <a:pt x="938144" y="342541"/>
                  </a:lnTo>
                  <a:cubicBezTo>
                    <a:pt x="938144" y="375627"/>
                    <a:pt x="925001" y="407358"/>
                    <a:pt x="901606" y="430754"/>
                  </a:cubicBezTo>
                  <a:cubicBezTo>
                    <a:pt x="878210" y="454149"/>
                    <a:pt x="846479" y="467292"/>
                    <a:pt x="813393" y="467292"/>
                  </a:cubicBezTo>
                  <a:lnTo>
                    <a:pt x="124751" y="467292"/>
                  </a:lnTo>
                  <a:cubicBezTo>
                    <a:pt x="91665" y="467292"/>
                    <a:pt x="59934" y="454149"/>
                    <a:pt x="36539" y="430754"/>
                  </a:cubicBezTo>
                  <a:cubicBezTo>
                    <a:pt x="13143" y="407358"/>
                    <a:pt x="0" y="375627"/>
                    <a:pt x="0" y="342541"/>
                  </a:cubicBezTo>
                  <a:lnTo>
                    <a:pt x="0" y="124751"/>
                  </a:lnTo>
                  <a:cubicBezTo>
                    <a:pt x="0" y="91665"/>
                    <a:pt x="13143" y="59934"/>
                    <a:pt x="36539" y="36539"/>
                  </a:cubicBezTo>
                  <a:cubicBezTo>
                    <a:pt x="59934" y="13143"/>
                    <a:pt x="91665" y="0"/>
                    <a:pt x="124751" y="0"/>
                  </a:cubicBezTo>
                  <a:close/>
                </a:path>
              </a:pathLst>
            </a:custGeom>
            <a:solidFill>
              <a:srgbClr val="000000">
                <a:alpha val="0"/>
              </a:srgbClr>
            </a:solidFill>
            <a:ln w="28575" cap="rnd">
              <a:solidFill>
                <a:srgbClr val="000000"/>
              </a:solidFill>
              <a:prstDash val="solid"/>
              <a:round/>
            </a:ln>
          </p:spPr>
        </p:sp>
        <p:sp>
          <p:nvSpPr>
            <p:cNvPr name="TextBox 25" id="25"/>
            <p:cNvSpPr txBox="true"/>
            <p:nvPr/>
          </p:nvSpPr>
          <p:spPr>
            <a:xfrm>
              <a:off x="0" y="-38100"/>
              <a:ext cx="938144" cy="505392"/>
            </a:xfrm>
            <a:prstGeom prst="rect">
              <a:avLst/>
            </a:prstGeom>
          </p:spPr>
          <p:txBody>
            <a:bodyPr anchor="ctr" rtlCol="false" tIns="50800" lIns="50800" bIns="50800" rIns="50800"/>
            <a:lstStyle/>
            <a:p>
              <a:pPr algn="ctr">
                <a:lnSpc>
                  <a:spcPts val="2659"/>
                </a:lnSpc>
              </a:pPr>
            </a:p>
          </p:txBody>
        </p:sp>
      </p:grpSp>
      <p:sp>
        <p:nvSpPr>
          <p:cNvPr name="Freeform 26" id="26"/>
          <p:cNvSpPr/>
          <p:nvPr/>
        </p:nvSpPr>
        <p:spPr>
          <a:xfrm flipH="false" flipV="false" rot="0">
            <a:off x="5791073" y="5342274"/>
            <a:ext cx="1520745" cy="939060"/>
          </a:xfrm>
          <a:custGeom>
            <a:avLst/>
            <a:gdLst/>
            <a:ahLst/>
            <a:cxnLst/>
            <a:rect r="r" b="b" t="t" l="l"/>
            <a:pathLst>
              <a:path h="939060" w="1520745">
                <a:moveTo>
                  <a:pt x="0" y="0"/>
                </a:moveTo>
                <a:lnTo>
                  <a:pt x="1520745" y="0"/>
                </a:lnTo>
                <a:lnTo>
                  <a:pt x="1520745" y="939060"/>
                </a:lnTo>
                <a:lnTo>
                  <a:pt x="0" y="939060"/>
                </a:lnTo>
                <a:lnTo>
                  <a:pt x="0" y="0"/>
                </a:lnTo>
                <a:close/>
              </a:path>
            </a:pathLst>
          </a:custGeom>
          <a:blipFill>
            <a:blip r:embed="rId5"/>
            <a:stretch>
              <a:fillRect l="0" t="0" r="0" b="0"/>
            </a:stretch>
          </a:blipFill>
        </p:spPr>
      </p:sp>
      <p:sp>
        <p:nvSpPr>
          <p:cNvPr name="Freeform 27" id="27"/>
          <p:cNvSpPr/>
          <p:nvPr/>
        </p:nvSpPr>
        <p:spPr>
          <a:xfrm flipH="false" flipV="false" rot="0">
            <a:off x="5376995" y="6805772"/>
            <a:ext cx="2090284" cy="1306428"/>
          </a:xfrm>
          <a:custGeom>
            <a:avLst/>
            <a:gdLst/>
            <a:ahLst/>
            <a:cxnLst/>
            <a:rect r="r" b="b" t="t" l="l"/>
            <a:pathLst>
              <a:path h="1306428" w="2090284">
                <a:moveTo>
                  <a:pt x="0" y="0"/>
                </a:moveTo>
                <a:lnTo>
                  <a:pt x="2090284" y="0"/>
                </a:lnTo>
                <a:lnTo>
                  <a:pt x="2090284" y="1306427"/>
                </a:lnTo>
                <a:lnTo>
                  <a:pt x="0" y="1306427"/>
                </a:lnTo>
                <a:lnTo>
                  <a:pt x="0" y="0"/>
                </a:lnTo>
                <a:close/>
              </a:path>
            </a:pathLst>
          </a:custGeom>
          <a:blipFill>
            <a:blip r:embed="rId6"/>
            <a:stretch>
              <a:fillRect l="0" t="0" r="0" b="0"/>
            </a:stretch>
          </a:blipFill>
        </p:spPr>
      </p:sp>
      <p:sp>
        <p:nvSpPr>
          <p:cNvPr name="Freeform 28" id="28"/>
          <p:cNvSpPr/>
          <p:nvPr/>
        </p:nvSpPr>
        <p:spPr>
          <a:xfrm flipH="false" flipV="false" rot="0">
            <a:off x="12428737" y="6831994"/>
            <a:ext cx="3087670" cy="1543835"/>
          </a:xfrm>
          <a:custGeom>
            <a:avLst/>
            <a:gdLst/>
            <a:ahLst/>
            <a:cxnLst/>
            <a:rect r="r" b="b" t="t" l="l"/>
            <a:pathLst>
              <a:path h="1543835" w="3087670">
                <a:moveTo>
                  <a:pt x="0" y="0"/>
                </a:moveTo>
                <a:lnTo>
                  <a:pt x="3087670" y="0"/>
                </a:lnTo>
                <a:lnTo>
                  <a:pt x="3087670" y="1543835"/>
                </a:lnTo>
                <a:lnTo>
                  <a:pt x="0" y="1543835"/>
                </a:lnTo>
                <a:lnTo>
                  <a:pt x="0" y="0"/>
                </a:lnTo>
                <a:close/>
              </a:path>
            </a:pathLst>
          </a:custGeom>
          <a:blipFill>
            <a:blip r:embed="rId7"/>
            <a:stretch>
              <a:fillRect l="0" t="0" r="0" b="0"/>
            </a:stretch>
          </a:blipFill>
        </p:spPr>
      </p:sp>
      <p:sp>
        <p:nvSpPr>
          <p:cNvPr name="Freeform 29" id="29"/>
          <p:cNvSpPr/>
          <p:nvPr/>
        </p:nvSpPr>
        <p:spPr>
          <a:xfrm flipH="false" flipV="false" rot="0">
            <a:off x="2175689" y="6904342"/>
            <a:ext cx="1109286" cy="1109286"/>
          </a:xfrm>
          <a:custGeom>
            <a:avLst/>
            <a:gdLst/>
            <a:ahLst/>
            <a:cxnLst/>
            <a:rect r="r" b="b" t="t" l="l"/>
            <a:pathLst>
              <a:path h="1109286" w="1109286">
                <a:moveTo>
                  <a:pt x="0" y="0"/>
                </a:moveTo>
                <a:lnTo>
                  <a:pt x="1109286" y="0"/>
                </a:lnTo>
                <a:lnTo>
                  <a:pt x="1109286" y="1109286"/>
                </a:lnTo>
                <a:lnTo>
                  <a:pt x="0" y="1109286"/>
                </a:lnTo>
                <a:lnTo>
                  <a:pt x="0" y="0"/>
                </a:lnTo>
                <a:close/>
              </a:path>
            </a:pathLst>
          </a:custGeom>
          <a:blipFill>
            <a:blip r:embed="rId8"/>
            <a:stretch>
              <a:fillRect l="0" t="0" r="0" b="0"/>
            </a:stretch>
          </a:blipFill>
        </p:spPr>
      </p:sp>
      <p:sp>
        <p:nvSpPr>
          <p:cNvPr name="Freeform 30" id="30"/>
          <p:cNvSpPr/>
          <p:nvPr/>
        </p:nvSpPr>
        <p:spPr>
          <a:xfrm flipH="false" flipV="false" rot="0">
            <a:off x="15630173" y="1543980"/>
            <a:ext cx="1124654" cy="1124654"/>
          </a:xfrm>
          <a:custGeom>
            <a:avLst/>
            <a:gdLst/>
            <a:ahLst/>
            <a:cxnLst/>
            <a:rect r="r" b="b" t="t" l="l"/>
            <a:pathLst>
              <a:path h="1124654" w="1124654">
                <a:moveTo>
                  <a:pt x="0" y="0"/>
                </a:moveTo>
                <a:lnTo>
                  <a:pt x="1124654" y="0"/>
                </a:lnTo>
                <a:lnTo>
                  <a:pt x="1124654" y="1124654"/>
                </a:lnTo>
                <a:lnTo>
                  <a:pt x="0" y="1124654"/>
                </a:lnTo>
                <a:lnTo>
                  <a:pt x="0" y="0"/>
                </a:lnTo>
                <a:close/>
              </a:path>
            </a:pathLst>
          </a:custGeom>
          <a:blipFill>
            <a:blip r:embed="rId9"/>
            <a:stretch>
              <a:fillRect l="0" t="0" r="0" b="0"/>
            </a:stretch>
          </a:blipFill>
        </p:spPr>
      </p:sp>
      <p:sp>
        <p:nvSpPr>
          <p:cNvPr name="Freeform 31" id="31"/>
          <p:cNvSpPr/>
          <p:nvPr/>
        </p:nvSpPr>
        <p:spPr>
          <a:xfrm flipH="false" flipV="false" rot="0">
            <a:off x="6761027" y="2838679"/>
            <a:ext cx="1390416" cy="1390416"/>
          </a:xfrm>
          <a:custGeom>
            <a:avLst/>
            <a:gdLst/>
            <a:ahLst/>
            <a:cxnLst/>
            <a:rect r="r" b="b" t="t" l="l"/>
            <a:pathLst>
              <a:path h="1390416" w="1390416">
                <a:moveTo>
                  <a:pt x="0" y="0"/>
                </a:moveTo>
                <a:lnTo>
                  <a:pt x="1390416" y="0"/>
                </a:lnTo>
                <a:lnTo>
                  <a:pt x="1390416" y="1390415"/>
                </a:lnTo>
                <a:lnTo>
                  <a:pt x="0" y="1390415"/>
                </a:lnTo>
                <a:lnTo>
                  <a:pt x="0" y="0"/>
                </a:lnTo>
                <a:close/>
              </a:path>
            </a:pathLst>
          </a:custGeom>
          <a:blipFill>
            <a:blip r:embed="rId10"/>
            <a:stretch>
              <a:fillRect l="0" t="0" r="0" b="0"/>
            </a:stretch>
          </a:blipFill>
        </p:spPr>
      </p:sp>
      <p:sp>
        <p:nvSpPr>
          <p:cNvPr name="Freeform 32" id="32"/>
          <p:cNvSpPr/>
          <p:nvPr/>
        </p:nvSpPr>
        <p:spPr>
          <a:xfrm flipH="false" flipV="false" rot="0">
            <a:off x="7596800" y="6904342"/>
            <a:ext cx="1109286" cy="1109286"/>
          </a:xfrm>
          <a:custGeom>
            <a:avLst/>
            <a:gdLst/>
            <a:ahLst/>
            <a:cxnLst/>
            <a:rect r="r" b="b" t="t" l="l"/>
            <a:pathLst>
              <a:path h="1109286" w="1109286">
                <a:moveTo>
                  <a:pt x="0" y="0"/>
                </a:moveTo>
                <a:lnTo>
                  <a:pt x="1109286" y="0"/>
                </a:lnTo>
                <a:lnTo>
                  <a:pt x="1109286" y="1109286"/>
                </a:lnTo>
                <a:lnTo>
                  <a:pt x="0" y="1109286"/>
                </a:lnTo>
                <a:lnTo>
                  <a:pt x="0" y="0"/>
                </a:lnTo>
                <a:close/>
              </a:path>
            </a:pathLst>
          </a:custGeom>
          <a:blipFill>
            <a:blip r:embed="rId8"/>
            <a:stretch>
              <a:fillRect l="0" t="0" r="0" b="0"/>
            </a:stretch>
          </a:blipFill>
        </p:spPr>
      </p:sp>
      <p:sp>
        <p:nvSpPr>
          <p:cNvPr name="Freeform 33" id="33"/>
          <p:cNvSpPr/>
          <p:nvPr/>
        </p:nvSpPr>
        <p:spPr>
          <a:xfrm flipH="false" flipV="false" rot="0">
            <a:off x="5312851" y="3071640"/>
            <a:ext cx="1109286" cy="1109286"/>
          </a:xfrm>
          <a:custGeom>
            <a:avLst/>
            <a:gdLst/>
            <a:ahLst/>
            <a:cxnLst/>
            <a:rect r="r" b="b" t="t" l="l"/>
            <a:pathLst>
              <a:path h="1109286" w="1109286">
                <a:moveTo>
                  <a:pt x="0" y="0"/>
                </a:moveTo>
                <a:lnTo>
                  <a:pt x="1109286" y="0"/>
                </a:lnTo>
                <a:lnTo>
                  <a:pt x="1109286" y="1109286"/>
                </a:lnTo>
                <a:lnTo>
                  <a:pt x="0" y="1109286"/>
                </a:lnTo>
                <a:lnTo>
                  <a:pt x="0" y="0"/>
                </a:lnTo>
                <a:close/>
              </a:path>
            </a:pathLst>
          </a:custGeom>
          <a:blipFill>
            <a:blip r:embed="rId8"/>
            <a:stretch>
              <a:fillRect l="0" t="0" r="0" b="0"/>
            </a:stretch>
          </a:blipFill>
        </p:spPr>
      </p:sp>
      <p:sp>
        <p:nvSpPr>
          <p:cNvPr name="Freeform 34" id="34"/>
          <p:cNvSpPr/>
          <p:nvPr/>
        </p:nvSpPr>
        <p:spPr>
          <a:xfrm flipH="false" flipV="false" rot="0">
            <a:off x="12311534" y="3181273"/>
            <a:ext cx="2575648" cy="1445583"/>
          </a:xfrm>
          <a:custGeom>
            <a:avLst/>
            <a:gdLst/>
            <a:ahLst/>
            <a:cxnLst/>
            <a:rect r="r" b="b" t="t" l="l"/>
            <a:pathLst>
              <a:path h="1445583" w="2575648">
                <a:moveTo>
                  <a:pt x="0" y="0"/>
                </a:moveTo>
                <a:lnTo>
                  <a:pt x="2575648" y="0"/>
                </a:lnTo>
                <a:lnTo>
                  <a:pt x="2575648" y="1445582"/>
                </a:lnTo>
                <a:lnTo>
                  <a:pt x="0" y="1445582"/>
                </a:lnTo>
                <a:lnTo>
                  <a:pt x="0" y="0"/>
                </a:lnTo>
                <a:close/>
              </a:path>
            </a:pathLst>
          </a:custGeom>
          <a:blipFill>
            <a:blip r:embed="rId11"/>
            <a:stretch>
              <a:fillRect l="0" t="0" r="0" b="0"/>
            </a:stretch>
          </a:blipFill>
          <a:ln w="57150" cap="sq">
            <a:solidFill>
              <a:srgbClr val="000000"/>
            </a:solidFill>
            <a:prstDash val="solid"/>
            <a:miter/>
          </a:ln>
        </p:spPr>
      </p:sp>
      <p:sp>
        <p:nvSpPr>
          <p:cNvPr name="TextBox 35" id="35"/>
          <p:cNvSpPr txBox="true"/>
          <p:nvPr/>
        </p:nvSpPr>
        <p:spPr>
          <a:xfrm rot="0">
            <a:off x="973166" y="425814"/>
            <a:ext cx="15178605" cy="574675"/>
          </a:xfrm>
          <a:prstGeom prst="rect">
            <a:avLst/>
          </a:prstGeom>
        </p:spPr>
        <p:txBody>
          <a:bodyPr anchor="t" rtlCol="false" tIns="0" lIns="0" bIns="0" rIns="0">
            <a:spAutoFit/>
          </a:bodyPr>
          <a:lstStyle/>
          <a:p>
            <a:pPr algn="l">
              <a:lnSpc>
                <a:spcPts val="4399"/>
              </a:lnSpc>
            </a:pPr>
            <a:r>
              <a:rPr lang="en-US" b="true" sz="3999">
                <a:solidFill>
                  <a:srgbClr val="16599D"/>
                </a:solidFill>
                <a:latin typeface="Helios Bold"/>
                <a:ea typeface="Helios Bold"/>
                <a:cs typeface="Helios Bold"/>
                <a:sym typeface="Helios Bold"/>
              </a:rPr>
              <a:t>DEMONSTRATION:SCHÉMA ARCHITECTURE SOLUTION</a:t>
            </a:r>
          </a:p>
        </p:txBody>
      </p:sp>
      <p:grpSp>
        <p:nvGrpSpPr>
          <p:cNvPr name="Group 36" id="36"/>
          <p:cNvGrpSpPr/>
          <p:nvPr/>
        </p:nvGrpSpPr>
        <p:grpSpPr>
          <a:xfrm rot="0">
            <a:off x="5188120" y="2352448"/>
            <a:ext cx="3165007" cy="2076561"/>
            <a:chOff x="0" y="0"/>
            <a:chExt cx="938144" cy="615516"/>
          </a:xfrm>
        </p:grpSpPr>
        <p:sp>
          <p:nvSpPr>
            <p:cNvPr name="Freeform 37" id="37"/>
            <p:cNvSpPr/>
            <p:nvPr/>
          </p:nvSpPr>
          <p:spPr>
            <a:xfrm flipH="false" flipV="false" rot="0">
              <a:off x="0" y="0"/>
              <a:ext cx="938144" cy="615516"/>
            </a:xfrm>
            <a:custGeom>
              <a:avLst/>
              <a:gdLst/>
              <a:ahLst/>
              <a:cxnLst/>
              <a:rect r="r" b="b" t="t" l="l"/>
              <a:pathLst>
                <a:path h="615516" w="938144">
                  <a:moveTo>
                    <a:pt x="124751" y="0"/>
                  </a:moveTo>
                  <a:lnTo>
                    <a:pt x="813393" y="0"/>
                  </a:lnTo>
                  <a:cubicBezTo>
                    <a:pt x="846479" y="0"/>
                    <a:pt x="878210" y="13143"/>
                    <a:pt x="901606" y="36539"/>
                  </a:cubicBezTo>
                  <a:cubicBezTo>
                    <a:pt x="925001" y="59934"/>
                    <a:pt x="938144" y="91665"/>
                    <a:pt x="938144" y="124751"/>
                  </a:cubicBezTo>
                  <a:lnTo>
                    <a:pt x="938144" y="490765"/>
                  </a:lnTo>
                  <a:cubicBezTo>
                    <a:pt x="938144" y="523852"/>
                    <a:pt x="925001" y="555582"/>
                    <a:pt x="901606" y="578978"/>
                  </a:cubicBezTo>
                  <a:cubicBezTo>
                    <a:pt x="878210" y="602373"/>
                    <a:pt x="846479" y="615516"/>
                    <a:pt x="813393" y="615516"/>
                  </a:cubicBezTo>
                  <a:lnTo>
                    <a:pt x="124751" y="615516"/>
                  </a:lnTo>
                  <a:cubicBezTo>
                    <a:pt x="91665" y="615516"/>
                    <a:pt x="59934" y="602373"/>
                    <a:pt x="36539" y="578978"/>
                  </a:cubicBezTo>
                  <a:cubicBezTo>
                    <a:pt x="13143" y="555582"/>
                    <a:pt x="0" y="523852"/>
                    <a:pt x="0" y="490765"/>
                  </a:cubicBezTo>
                  <a:lnTo>
                    <a:pt x="0" y="124751"/>
                  </a:lnTo>
                  <a:cubicBezTo>
                    <a:pt x="0" y="91665"/>
                    <a:pt x="13143" y="59934"/>
                    <a:pt x="36539" y="36539"/>
                  </a:cubicBezTo>
                  <a:cubicBezTo>
                    <a:pt x="59934" y="13143"/>
                    <a:pt x="91665" y="0"/>
                    <a:pt x="124751" y="0"/>
                  </a:cubicBezTo>
                  <a:close/>
                </a:path>
              </a:pathLst>
            </a:custGeom>
            <a:solidFill>
              <a:srgbClr val="000000">
                <a:alpha val="0"/>
              </a:srgbClr>
            </a:solidFill>
            <a:ln w="28575" cap="rnd">
              <a:solidFill>
                <a:srgbClr val="000000"/>
              </a:solidFill>
              <a:prstDash val="solid"/>
              <a:round/>
            </a:ln>
          </p:spPr>
        </p:sp>
        <p:sp>
          <p:nvSpPr>
            <p:cNvPr name="TextBox 38" id="38"/>
            <p:cNvSpPr txBox="true"/>
            <p:nvPr/>
          </p:nvSpPr>
          <p:spPr>
            <a:xfrm>
              <a:off x="0" y="-38100"/>
              <a:ext cx="938144" cy="653616"/>
            </a:xfrm>
            <a:prstGeom prst="rect">
              <a:avLst/>
            </a:prstGeom>
          </p:spPr>
          <p:txBody>
            <a:bodyPr anchor="ctr" rtlCol="false" tIns="50800" lIns="50800" bIns="50800" rIns="50800"/>
            <a:lstStyle/>
            <a:p>
              <a:pPr algn="ctr">
                <a:lnSpc>
                  <a:spcPts val="2659"/>
                </a:lnSpc>
              </a:pPr>
            </a:p>
          </p:txBody>
        </p:sp>
      </p:grpSp>
      <p:sp>
        <p:nvSpPr>
          <p:cNvPr name="AutoShape 39" id="39"/>
          <p:cNvSpPr/>
          <p:nvPr/>
        </p:nvSpPr>
        <p:spPr>
          <a:xfrm>
            <a:off x="3118110" y="3626283"/>
            <a:ext cx="2194740" cy="0"/>
          </a:xfrm>
          <a:prstGeom prst="line">
            <a:avLst/>
          </a:prstGeom>
          <a:ln cap="flat" w="38100">
            <a:solidFill>
              <a:srgbClr val="000000"/>
            </a:solidFill>
            <a:prstDash val="sysDot"/>
            <a:headEnd type="none" len="sm" w="sm"/>
            <a:tailEnd type="arrow" len="sm" w="med"/>
          </a:ln>
        </p:spPr>
      </p:sp>
      <p:grpSp>
        <p:nvGrpSpPr>
          <p:cNvPr name="Group 40" id="40"/>
          <p:cNvGrpSpPr/>
          <p:nvPr/>
        </p:nvGrpSpPr>
        <p:grpSpPr>
          <a:xfrm rot="0">
            <a:off x="5188120" y="6774865"/>
            <a:ext cx="3426945" cy="1576499"/>
            <a:chOff x="0" y="0"/>
            <a:chExt cx="1015786" cy="467292"/>
          </a:xfrm>
        </p:grpSpPr>
        <p:sp>
          <p:nvSpPr>
            <p:cNvPr name="Freeform 41" id="41"/>
            <p:cNvSpPr/>
            <p:nvPr/>
          </p:nvSpPr>
          <p:spPr>
            <a:xfrm flipH="false" flipV="false" rot="0">
              <a:off x="0" y="0"/>
              <a:ext cx="1015786" cy="467292"/>
            </a:xfrm>
            <a:custGeom>
              <a:avLst/>
              <a:gdLst/>
              <a:ahLst/>
              <a:cxnLst/>
              <a:rect r="r" b="b" t="t" l="l"/>
              <a:pathLst>
                <a:path h="467292" w="1015786">
                  <a:moveTo>
                    <a:pt x="115216" y="0"/>
                  </a:moveTo>
                  <a:lnTo>
                    <a:pt x="900570" y="0"/>
                  </a:lnTo>
                  <a:cubicBezTo>
                    <a:pt x="931127" y="0"/>
                    <a:pt x="960433" y="12139"/>
                    <a:pt x="982040" y="33746"/>
                  </a:cubicBezTo>
                  <a:cubicBezTo>
                    <a:pt x="1003647" y="55353"/>
                    <a:pt x="1015786" y="84659"/>
                    <a:pt x="1015786" y="115216"/>
                  </a:cubicBezTo>
                  <a:lnTo>
                    <a:pt x="1015786" y="352076"/>
                  </a:lnTo>
                  <a:cubicBezTo>
                    <a:pt x="1015786" y="382634"/>
                    <a:pt x="1003647" y="411939"/>
                    <a:pt x="982040" y="433546"/>
                  </a:cubicBezTo>
                  <a:cubicBezTo>
                    <a:pt x="960433" y="455153"/>
                    <a:pt x="931127" y="467292"/>
                    <a:pt x="900570" y="467292"/>
                  </a:cubicBezTo>
                  <a:lnTo>
                    <a:pt x="115216" y="467292"/>
                  </a:lnTo>
                  <a:cubicBezTo>
                    <a:pt x="84659" y="467292"/>
                    <a:pt x="55353" y="455153"/>
                    <a:pt x="33746" y="433546"/>
                  </a:cubicBezTo>
                  <a:cubicBezTo>
                    <a:pt x="12139" y="411939"/>
                    <a:pt x="0" y="382634"/>
                    <a:pt x="0" y="352076"/>
                  </a:cubicBezTo>
                  <a:lnTo>
                    <a:pt x="0" y="115216"/>
                  </a:lnTo>
                  <a:cubicBezTo>
                    <a:pt x="0" y="84659"/>
                    <a:pt x="12139" y="55353"/>
                    <a:pt x="33746" y="33746"/>
                  </a:cubicBezTo>
                  <a:cubicBezTo>
                    <a:pt x="55353" y="12139"/>
                    <a:pt x="84659" y="0"/>
                    <a:pt x="115216" y="0"/>
                  </a:cubicBezTo>
                  <a:close/>
                </a:path>
              </a:pathLst>
            </a:custGeom>
            <a:solidFill>
              <a:srgbClr val="000000">
                <a:alpha val="0"/>
              </a:srgbClr>
            </a:solidFill>
            <a:ln w="28575" cap="rnd">
              <a:solidFill>
                <a:srgbClr val="000000"/>
              </a:solidFill>
              <a:prstDash val="solid"/>
              <a:round/>
            </a:ln>
          </p:spPr>
        </p:sp>
        <p:sp>
          <p:nvSpPr>
            <p:cNvPr name="TextBox 42" id="42"/>
            <p:cNvSpPr txBox="true"/>
            <p:nvPr/>
          </p:nvSpPr>
          <p:spPr>
            <a:xfrm>
              <a:off x="0" y="-38100"/>
              <a:ext cx="1015786" cy="505392"/>
            </a:xfrm>
            <a:prstGeom prst="rect">
              <a:avLst/>
            </a:prstGeom>
          </p:spPr>
          <p:txBody>
            <a:bodyPr anchor="ctr" rtlCol="false" tIns="50800" lIns="50800" bIns="50800" rIns="50800"/>
            <a:lstStyle/>
            <a:p>
              <a:pPr algn="ctr">
                <a:lnSpc>
                  <a:spcPts val="2659"/>
                </a:lnSpc>
              </a:pPr>
            </a:p>
          </p:txBody>
        </p:sp>
      </p:grpSp>
      <p:sp>
        <p:nvSpPr>
          <p:cNvPr name="AutoShape 43" id="43"/>
          <p:cNvSpPr/>
          <p:nvPr/>
        </p:nvSpPr>
        <p:spPr>
          <a:xfrm>
            <a:off x="8615064" y="7563114"/>
            <a:ext cx="3813672" cy="40798"/>
          </a:xfrm>
          <a:prstGeom prst="line">
            <a:avLst/>
          </a:prstGeom>
          <a:ln cap="flat" w="38100">
            <a:solidFill>
              <a:srgbClr val="000000"/>
            </a:solidFill>
            <a:prstDash val="sysDot"/>
            <a:headEnd type="arrow" len="sm" w="med"/>
            <a:tailEnd type="arrow" len="sm" w="med"/>
          </a:ln>
        </p:spPr>
      </p:sp>
      <p:sp>
        <p:nvSpPr>
          <p:cNvPr name="Freeform 44" id="44"/>
          <p:cNvSpPr/>
          <p:nvPr/>
        </p:nvSpPr>
        <p:spPr>
          <a:xfrm flipH="false" flipV="false" rot="0">
            <a:off x="10580887" y="6740336"/>
            <a:ext cx="1127981" cy="901029"/>
          </a:xfrm>
          <a:custGeom>
            <a:avLst/>
            <a:gdLst/>
            <a:ahLst/>
            <a:cxnLst/>
            <a:rect r="r" b="b" t="t" l="l"/>
            <a:pathLst>
              <a:path h="901029" w="1127981">
                <a:moveTo>
                  <a:pt x="0" y="0"/>
                </a:moveTo>
                <a:lnTo>
                  <a:pt x="1127980" y="0"/>
                </a:lnTo>
                <a:lnTo>
                  <a:pt x="1127980" y="901029"/>
                </a:lnTo>
                <a:lnTo>
                  <a:pt x="0" y="901029"/>
                </a:lnTo>
                <a:lnTo>
                  <a:pt x="0" y="0"/>
                </a:lnTo>
                <a:close/>
              </a:path>
            </a:pathLst>
          </a:custGeom>
          <a:blipFill>
            <a:blip r:embed="rId12"/>
            <a:stretch>
              <a:fillRect l="0" t="-12594" r="0" b="-12594"/>
            </a:stretch>
          </a:blipFill>
        </p:spPr>
      </p:sp>
      <p:sp>
        <p:nvSpPr>
          <p:cNvPr name="AutoShape 45" id="45"/>
          <p:cNvSpPr/>
          <p:nvPr/>
        </p:nvSpPr>
        <p:spPr>
          <a:xfrm flipH="true" flipV="true">
            <a:off x="13936443" y="4626855"/>
            <a:ext cx="36128" cy="2205139"/>
          </a:xfrm>
          <a:prstGeom prst="line">
            <a:avLst/>
          </a:prstGeom>
          <a:ln cap="flat" w="38100">
            <a:solidFill>
              <a:srgbClr val="000000"/>
            </a:solidFill>
            <a:prstDash val="solid"/>
            <a:headEnd type="arrow" len="sm" w="med"/>
            <a:tailEnd type="arrow" len="sm" w="med"/>
          </a:ln>
        </p:spPr>
      </p:sp>
      <p:sp>
        <p:nvSpPr>
          <p:cNvPr name="AutoShape 46" id="46"/>
          <p:cNvSpPr/>
          <p:nvPr/>
        </p:nvSpPr>
        <p:spPr>
          <a:xfrm flipV="true">
            <a:off x="2801378" y="3846935"/>
            <a:ext cx="0" cy="1079584"/>
          </a:xfrm>
          <a:prstGeom prst="line">
            <a:avLst/>
          </a:prstGeom>
          <a:ln cap="flat" w="38100">
            <a:solidFill>
              <a:srgbClr val="000000"/>
            </a:solidFill>
            <a:prstDash val="sysDash"/>
            <a:headEnd type="none" len="sm" w="sm"/>
            <a:tailEnd type="triangle" len="med" w="lg"/>
          </a:ln>
        </p:spPr>
      </p:sp>
      <p:sp>
        <p:nvSpPr>
          <p:cNvPr name="AutoShape 47" id="47"/>
          <p:cNvSpPr/>
          <p:nvPr/>
        </p:nvSpPr>
        <p:spPr>
          <a:xfrm>
            <a:off x="6110364" y="3846935"/>
            <a:ext cx="18207" cy="1037805"/>
          </a:xfrm>
          <a:prstGeom prst="line">
            <a:avLst/>
          </a:prstGeom>
          <a:ln cap="flat" w="38100">
            <a:solidFill>
              <a:srgbClr val="000000"/>
            </a:solidFill>
            <a:prstDash val="sysDot"/>
            <a:headEnd type="none" len="sm" w="sm"/>
            <a:tailEnd type="arrow" len="sm" w="med"/>
          </a:ln>
        </p:spPr>
      </p:sp>
      <p:sp>
        <p:nvSpPr>
          <p:cNvPr name="AutoShape 48" id="48"/>
          <p:cNvSpPr/>
          <p:nvPr/>
        </p:nvSpPr>
        <p:spPr>
          <a:xfrm>
            <a:off x="6225872" y="6281334"/>
            <a:ext cx="129440" cy="493530"/>
          </a:xfrm>
          <a:prstGeom prst="line">
            <a:avLst/>
          </a:prstGeom>
          <a:ln cap="flat" w="38100">
            <a:solidFill>
              <a:srgbClr val="000000"/>
            </a:solidFill>
            <a:prstDash val="sysDot"/>
            <a:headEnd type="none" len="sm" w="sm"/>
            <a:tailEnd type="arrow" len="sm" w="med"/>
          </a:ln>
        </p:spPr>
      </p:sp>
      <p:sp>
        <p:nvSpPr>
          <p:cNvPr name="Freeform 49" id="49"/>
          <p:cNvSpPr/>
          <p:nvPr/>
        </p:nvSpPr>
        <p:spPr>
          <a:xfrm flipH="false" flipV="false" rot="0">
            <a:off x="5856411" y="2392926"/>
            <a:ext cx="997803" cy="997803"/>
          </a:xfrm>
          <a:custGeom>
            <a:avLst/>
            <a:gdLst/>
            <a:ahLst/>
            <a:cxnLst/>
            <a:rect r="r" b="b" t="t" l="l"/>
            <a:pathLst>
              <a:path h="997803" w="997803">
                <a:moveTo>
                  <a:pt x="0" y="0"/>
                </a:moveTo>
                <a:lnTo>
                  <a:pt x="997803" y="0"/>
                </a:lnTo>
                <a:lnTo>
                  <a:pt x="997803" y="997802"/>
                </a:lnTo>
                <a:lnTo>
                  <a:pt x="0" y="997802"/>
                </a:lnTo>
                <a:lnTo>
                  <a:pt x="0" y="0"/>
                </a:lnTo>
                <a:close/>
              </a:path>
            </a:pathLst>
          </a:custGeom>
          <a:blipFill>
            <a:blip r:embed="rId4"/>
            <a:stretch>
              <a:fillRect l="0" t="0" r="0" b="0"/>
            </a:stretch>
          </a:blipFill>
        </p:spPr>
      </p:sp>
      <p:sp>
        <p:nvSpPr>
          <p:cNvPr name="TextBox 50" id="50"/>
          <p:cNvSpPr txBox="true"/>
          <p:nvPr/>
        </p:nvSpPr>
        <p:spPr>
          <a:xfrm rot="0">
            <a:off x="1632486" y="8309402"/>
            <a:ext cx="2394109" cy="580390"/>
          </a:xfrm>
          <a:prstGeom prst="rect">
            <a:avLst/>
          </a:prstGeom>
        </p:spPr>
        <p:txBody>
          <a:bodyPr anchor="t" rtlCol="false" tIns="0" lIns="0" bIns="0" rIns="0">
            <a:spAutoFit/>
          </a:bodyPr>
          <a:lstStyle/>
          <a:p>
            <a:pPr algn="ctr">
              <a:lnSpc>
                <a:spcPts val="4759"/>
              </a:lnSpc>
            </a:pPr>
            <a:r>
              <a:rPr lang="en-US" sz="3399">
                <a:solidFill>
                  <a:srgbClr val="16599D"/>
                </a:solidFill>
                <a:latin typeface="Open Sans"/>
                <a:ea typeface="Open Sans"/>
                <a:cs typeface="Open Sans"/>
                <a:sym typeface="Open Sans"/>
              </a:rPr>
              <a:t>generate.py</a:t>
            </a:r>
          </a:p>
        </p:txBody>
      </p:sp>
      <p:sp>
        <p:nvSpPr>
          <p:cNvPr name="TextBox 51" id="51"/>
          <p:cNvSpPr txBox="true"/>
          <p:nvPr/>
        </p:nvSpPr>
        <p:spPr>
          <a:xfrm rot="0">
            <a:off x="5597333" y="1638708"/>
            <a:ext cx="2143244" cy="580390"/>
          </a:xfrm>
          <a:prstGeom prst="rect">
            <a:avLst/>
          </a:prstGeom>
        </p:spPr>
        <p:txBody>
          <a:bodyPr anchor="t" rtlCol="false" tIns="0" lIns="0" bIns="0" rIns="0">
            <a:spAutoFit/>
          </a:bodyPr>
          <a:lstStyle/>
          <a:p>
            <a:pPr algn="ctr">
              <a:lnSpc>
                <a:spcPts val="4759"/>
              </a:lnSpc>
            </a:pPr>
            <a:r>
              <a:rPr lang="en-US" sz="3399">
                <a:solidFill>
                  <a:srgbClr val="16599D"/>
                </a:solidFill>
                <a:latin typeface="Open Sans"/>
                <a:ea typeface="Open Sans"/>
                <a:cs typeface="Open Sans"/>
                <a:sym typeface="Open Sans"/>
              </a:rPr>
              <a:t>capture.py</a:t>
            </a:r>
          </a:p>
        </p:txBody>
      </p:sp>
      <p:sp>
        <p:nvSpPr>
          <p:cNvPr name="TextBox 52" id="52"/>
          <p:cNvSpPr txBox="true"/>
          <p:nvPr/>
        </p:nvSpPr>
        <p:spPr>
          <a:xfrm rot="0">
            <a:off x="8552779" y="5180177"/>
            <a:ext cx="1634728" cy="580390"/>
          </a:xfrm>
          <a:prstGeom prst="rect">
            <a:avLst/>
          </a:prstGeom>
        </p:spPr>
        <p:txBody>
          <a:bodyPr anchor="t" rtlCol="false" tIns="0" lIns="0" bIns="0" rIns="0">
            <a:spAutoFit/>
          </a:bodyPr>
          <a:lstStyle/>
          <a:p>
            <a:pPr algn="ctr">
              <a:lnSpc>
                <a:spcPts val="4759"/>
              </a:lnSpc>
            </a:pPr>
            <a:r>
              <a:rPr lang="en-US" sz="3399">
                <a:solidFill>
                  <a:srgbClr val="16599D"/>
                </a:solidFill>
                <a:latin typeface="Open Sans"/>
                <a:ea typeface="Open Sans"/>
                <a:cs typeface="Open Sans"/>
                <a:sym typeface="Open Sans"/>
              </a:rPr>
              <a:t>store.py</a:t>
            </a:r>
          </a:p>
        </p:txBody>
      </p:sp>
      <p:sp>
        <p:nvSpPr>
          <p:cNvPr name="TextBox 53" id="53"/>
          <p:cNvSpPr txBox="true"/>
          <p:nvPr/>
        </p:nvSpPr>
        <p:spPr>
          <a:xfrm rot="0">
            <a:off x="8491031" y="2898896"/>
            <a:ext cx="1758224" cy="489262"/>
          </a:xfrm>
          <a:prstGeom prst="rect">
            <a:avLst/>
          </a:prstGeom>
        </p:spPr>
        <p:txBody>
          <a:bodyPr anchor="t" rtlCol="false" tIns="0" lIns="0" bIns="0" rIns="0">
            <a:spAutoFit/>
          </a:bodyPr>
          <a:lstStyle/>
          <a:p>
            <a:pPr algn="ctr">
              <a:lnSpc>
                <a:spcPts val="4003"/>
              </a:lnSpc>
            </a:pPr>
            <a:r>
              <a:rPr lang="en-US" sz="2859">
                <a:solidFill>
                  <a:srgbClr val="16599D"/>
                </a:solidFill>
                <a:latin typeface="Open Sans"/>
                <a:ea typeface="Open Sans"/>
                <a:cs typeface="Open Sans"/>
                <a:sym typeface="Open Sans"/>
              </a:rPr>
              <a:t>metrics.py</a:t>
            </a:r>
          </a:p>
        </p:txBody>
      </p:sp>
      <p:sp>
        <p:nvSpPr>
          <p:cNvPr name="TextBox 54" id="54"/>
          <p:cNvSpPr txBox="true"/>
          <p:nvPr/>
        </p:nvSpPr>
        <p:spPr>
          <a:xfrm rot="0">
            <a:off x="3198950" y="2954116"/>
            <a:ext cx="1156565" cy="434042"/>
          </a:xfrm>
          <a:prstGeom prst="rect">
            <a:avLst/>
          </a:prstGeom>
        </p:spPr>
        <p:txBody>
          <a:bodyPr anchor="t" rtlCol="false" tIns="0" lIns="0" bIns="0" rIns="0">
            <a:spAutoFit/>
          </a:bodyPr>
          <a:lstStyle/>
          <a:p>
            <a:pPr algn="ctr">
              <a:lnSpc>
                <a:spcPts val="3580"/>
              </a:lnSpc>
            </a:pPr>
            <a:r>
              <a:rPr lang="en-US" sz="2557">
                <a:solidFill>
                  <a:srgbClr val="000000"/>
                </a:solidFill>
                <a:latin typeface="Open Sans"/>
                <a:ea typeface="Open Sans"/>
                <a:cs typeface="Open Sans"/>
                <a:sym typeface="Open Sans"/>
              </a:rPr>
              <a:t>packets</a:t>
            </a:r>
          </a:p>
        </p:txBody>
      </p:sp>
      <p:sp>
        <p:nvSpPr>
          <p:cNvPr name="TextBox 55" id="55"/>
          <p:cNvSpPr txBox="true"/>
          <p:nvPr/>
        </p:nvSpPr>
        <p:spPr>
          <a:xfrm rot="0">
            <a:off x="5976773" y="4989325"/>
            <a:ext cx="2050054" cy="359420"/>
          </a:xfrm>
          <a:prstGeom prst="rect">
            <a:avLst/>
          </a:prstGeom>
        </p:spPr>
        <p:txBody>
          <a:bodyPr anchor="t" rtlCol="false" tIns="0" lIns="0" bIns="0" rIns="0">
            <a:spAutoFit/>
          </a:bodyPr>
          <a:lstStyle/>
          <a:p>
            <a:pPr algn="ctr">
              <a:lnSpc>
                <a:spcPts val="2977"/>
              </a:lnSpc>
            </a:pPr>
            <a:r>
              <a:rPr lang="en-US" sz="2126">
                <a:solidFill>
                  <a:srgbClr val="000000"/>
                </a:solidFill>
                <a:latin typeface="Open Sans"/>
                <a:ea typeface="Open Sans"/>
                <a:cs typeface="Open Sans"/>
                <a:sym typeface="Open Sans"/>
              </a:rPr>
              <a:t>metrics+packets</a:t>
            </a:r>
          </a:p>
        </p:txBody>
      </p:sp>
      <p:sp>
        <p:nvSpPr>
          <p:cNvPr name="TextBox 56" id="56"/>
          <p:cNvSpPr txBox="true"/>
          <p:nvPr/>
        </p:nvSpPr>
        <p:spPr>
          <a:xfrm rot="0">
            <a:off x="14091797" y="5405358"/>
            <a:ext cx="1538376" cy="391614"/>
          </a:xfrm>
          <a:prstGeom prst="rect">
            <a:avLst/>
          </a:prstGeom>
        </p:spPr>
        <p:txBody>
          <a:bodyPr anchor="t" rtlCol="false" tIns="0" lIns="0" bIns="0" rIns="0">
            <a:spAutoFit/>
          </a:bodyPr>
          <a:lstStyle/>
          <a:p>
            <a:pPr algn="ctr">
              <a:lnSpc>
                <a:spcPts val="3275"/>
              </a:lnSpc>
            </a:pPr>
            <a:r>
              <a:rPr lang="en-US" sz="2339">
                <a:solidFill>
                  <a:srgbClr val="000000"/>
                </a:solidFill>
                <a:latin typeface="Open Sans"/>
                <a:ea typeface="Open Sans"/>
                <a:cs typeface="Open Sans"/>
                <a:sym typeface="Open Sans"/>
              </a:rPr>
              <a:t>indicateurs</a:t>
            </a:r>
          </a:p>
        </p:txBody>
      </p:sp>
      <p:sp>
        <p:nvSpPr>
          <p:cNvPr name="TextBox 57" id="57"/>
          <p:cNvSpPr txBox="true"/>
          <p:nvPr/>
        </p:nvSpPr>
        <p:spPr>
          <a:xfrm rot="0">
            <a:off x="10371265" y="7897342"/>
            <a:ext cx="1547225" cy="391614"/>
          </a:xfrm>
          <a:prstGeom prst="rect">
            <a:avLst/>
          </a:prstGeom>
        </p:spPr>
        <p:txBody>
          <a:bodyPr anchor="t" rtlCol="false" tIns="0" lIns="0" bIns="0" rIns="0">
            <a:spAutoFit/>
          </a:bodyPr>
          <a:lstStyle/>
          <a:p>
            <a:pPr algn="ctr">
              <a:lnSpc>
                <a:spcPts val="3275"/>
              </a:lnSpc>
            </a:pPr>
            <a:r>
              <a:rPr lang="en-US" sz="2339">
                <a:solidFill>
                  <a:srgbClr val="000000"/>
                </a:solidFill>
                <a:latin typeface="Open Sans"/>
                <a:ea typeface="Open Sans"/>
                <a:cs typeface="Open Sans"/>
                <a:sym typeface="Open Sans"/>
              </a:rPr>
              <a:t>web socket</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3827847" y="-2278272"/>
            <a:ext cx="7849807" cy="7849807"/>
          </a:xfrm>
          <a:custGeom>
            <a:avLst/>
            <a:gdLst/>
            <a:ahLst/>
            <a:cxnLst/>
            <a:rect r="r" b="b" t="t" l="l"/>
            <a:pathLst>
              <a:path h="7849807" w="7849807">
                <a:moveTo>
                  <a:pt x="0" y="0"/>
                </a:moveTo>
                <a:lnTo>
                  <a:pt x="7849807" y="0"/>
                </a:lnTo>
                <a:lnTo>
                  <a:pt x="7849807" y="7849806"/>
                </a:lnTo>
                <a:lnTo>
                  <a:pt x="0" y="7849806"/>
                </a:lnTo>
                <a:lnTo>
                  <a:pt x="0" y="0"/>
                </a:lnTo>
                <a:close/>
              </a:path>
            </a:pathLst>
          </a:custGeom>
          <a:blipFill>
            <a:blip r:embed="rId2">
              <a:alphaModFix amt="6999"/>
            </a:blip>
            <a:stretch>
              <a:fillRect l="0" t="0" r="0" b="0"/>
            </a:stretch>
          </a:blipFill>
        </p:spPr>
      </p:sp>
      <p:sp>
        <p:nvSpPr>
          <p:cNvPr name="Freeform 3" id="3"/>
          <p:cNvSpPr/>
          <p:nvPr/>
        </p:nvSpPr>
        <p:spPr>
          <a:xfrm flipH="false" flipV="false" rot="-2700000">
            <a:off x="14754547" y="-2278272"/>
            <a:ext cx="7849807" cy="7849807"/>
          </a:xfrm>
          <a:custGeom>
            <a:avLst/>
            <a:gdLst/>
            <a:ahLst/>
            <a:cxnLst/>
            <a:rect r="r" b="b" t="t" l="l"/>
            <a:pathLst>
              <a:path h="7849807" w="7849807">
                <a:moveTo>
                  <a:pt x="0" y="0"/>
                </a:moveTo>
                <a:lnTo>
                  <a:pt x="7849807" y="0"/>
                </a:lnTo>
                <a:lnTo>
                  <a:pt x="7849807" y="7849806"/>
                </a:lnTo>
                <a:lnTo>
                  <a:pt x="0" y="7849806"/>
                </a:lnTo>
                <a:lnTo>
                  <a:pt x="0" y="0"/>
                </a:lnTo>
                <a:close/>
              </a:path>
            </a:pathLst>
          </a:custGeom>
          <a:blipFill>
            <a:blip r:embed="rId2">
              <a:alphaModFix amt="6999"/>
            </a:blip>
            <a:stretch>
              <a:fillRect l="0" t="0" r="0" b="0"/>
            </a:stretch>
          </a:blipFill>
        </p:spPr>
      </p:sp>
      <p:grpSp>
        <p:nvGrpSpPr>
          <p:cNvPr name="Group 4" id="4"/>
          <p:cNvGrpSpPr/>
          <p:nvPr/>
        </p:nvGrpSpPr>
        <p:grpSpPr>
          <a:xfrm rot="-2700000">
            <a:off x="-3604382" y="-2054808"/>
            <a:ext cx="7324698" cy="7324698"/>
            <a:chOff x="0" y="0"/>
            <a:chExt cx="2041549" cy="2041549"/>
          </a:xfrm>
        </p:grpSpPr>
        <p:sp>
          <p:nvSpPr>
            <p:cNvPr name="Freeform 5" id="5"/>
            <p:cNvSpPr/>
            <p:nvPr/>
          </p:nvSpPr>
          <p:spPr>
            <a:xfrm flipH="false" flipV="false" rot="0">
              <a:off x="0" y="0"/>
              <a:ext cx="2041549" cy="2041549"/>
            </a:xfrm>
            <a:custGeom>
              <a:avLst/>
              <a:gdLst/>
              <a:ahLst/>
              <a:cxnLst/>
              <a:rect r="r" b="b" t="t" l="l"/>
              <a:pathLst>
                <a:path h="2041549" w="2041549">
                  <a:moveTo>
                    <a:pt x="78215" y="0"/>
                  </a:moveTo>
                  <a:lnTo>
                    <a:pt x="1963334" y="0"/>
                  </a:lnTo>
                  <a:cubicBezTo>
                    <a:pt x="1984078" y="0"/>
                    <a:pt x="2003973" y="8240"/>
                    <a:pt x="2018641" y="22909"/>
                  </a:cubicBezTo>
                  <a:cubicBezTo>
                    <a:pt x="2033309" y="37577"/>
                    <a:pt x="2041549" y="57471"/>
                    <a:pt x="2041549" y="78215"/>
                  </a:cubicBezTo>
                  <a:lnTo>
                    <a:pt x="2041549" y="1963334"/>
                  </a:lnTo>
                  <a:cubicBezTo>
                    <a:pt x="2041549" y="1984078"/>
                    <a:pt x="2033309" y="2003973"/>
                    <a:pt x="2018641" y="2018641"/>
                  </a:cubicBezTo>
                  <a:cubicBezTo>
                    <a:pt x="2003973" y="2033309"/>
                    <a:pt x="1984078" y="2041549"/>
                    <a:pt x="1963334" y="2041549"/>
                  </a:cubicBezTo>
                  <a:lnTo>
                    <a:pt x="78215" y="2041549"/>
                  </a:lnTo>
                  <a:cubicBezTo>
                    <a:pt x="35018" y="2041549"/>
                    <a:pt x="0" y="2006531"/>
                    <a:pt x="0" y="1963334"/>
                  </a:cubicBezTo>
                  <a:lnTo>
                    <a:pt x="0" y="78215"/>
                  </a:lnTo>
                  <a:cubicBezTo>
                    <a:pt x="0" y="57471"/>
                    <a:pt x="8240" y="37577"/>
                    <a:pt x="22909" y="22909"/>
                  </a:cubicBezTo>
                  <a:cubicBezTo>
                    <a:pt x="37577" y="8240"/>
                    <a:pt x="57471" y="0"/>
                    <a:pt x="78215" y="0"/>
                  </a:cubicBezTo>
                  <a:close/>
                </a:path>
              </a:pathLst>
            </a:custGeom>
            <a:solidFill>
              <a:srgbClr val="FFFFFF"/>
            </a:solidFill>
          </p:spPr>
        </p:sp>
        <p:sp>
          <p:nvSpPr>
            <p:cNvPr name="TextBox 6" id="6"/>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2700000">
            <a:off x="14978012" y="-2054808"/>
            <a:ext cx="7324698" cy="7324698"/>
            <a:chOff x="0" y="0"/>
            <a:chExt cx="2041549" cy="2041549"/>
          </a:xfrm>
        </p:grpSpPr>
        <p:sp>
          <p:nvSpPr>
            <p:cNvPr name="Freeform 8" id="8"/>
            <p:cNvSpPr/>
            <p:nvPr/>
          </p:nvSpPr>
          <p:spPr>
            <a:xfrm flipH="false" flipV="false" rot="0">
              <a:off x="0" y="0"/>
              <a:ext cx="2041549" cy="2041549"/>
            </a:xfrm>
            <a:custGeom>
              <a:avLst/>
              <a:gdLst/>
              <a:ahLst/>
              <a:cxnLst/>
              <a:rect r="r" b="b" t="t" l="l"/>
              <a:pathLst>
                <a:path h="2041549" w="2041549">
                  <a:moveTo>
                    <a:pt x="78215" y="0"/>
                  </a:moveTo>
                  <a:lnTo>
                    <a:pt x="1963334" y="0"/>
                  </a:lnTo>
                  <a:cubicBezTo>
                    <a:pt x="1984078" y="0"/>
                    <a:pt x="2003973" y="8240"/>
                    <a:pt x="2018641" y="22909"/>
                  </a:cubicBezTo>
                  <a:cubicBezTo>
                    <a:pt x="2033309" y="37577"/>
                    <a:pt x="2041549" y="57471"/>
                    <a:pt x="2041549" y="78215"/>
                  </a:cubicBezTo>
                  <a:lnTo>
                    <a:pt x="2041549" y="1963334"/>
                  </a:lnTo>
                  <a:cubicBezTo>
                    <a:pt x="2041549" y="1984078"/>
                    <a:pt x="2033309" y="2003973"/>
                    <a:pt x="2018641" y="2018641"/>
                  </a:cubicBezTo>
                  <a:cubicBezTo>
                    <a:pt x="2003973" y="2033309"/>
                    <a:pt x="1984078" y="2041549"/>
                    <a:pt x="1963334" y="2041549"/>
                  </a:cubicBezTo>
                  <a:lnTo>
                    <a:pt x="78215" y="2041549"/>
                  </a:lnTo>
                  <a:cubicBezTo>
                    <a:pt x="35018" y="2041549"/>
                    <a:pt x="0" y="2006531"/>
                    <a:pt x="0" y="1963334"/>
                  </a:cubicBezTo>
                  <a:lnTo>
                    <a:pt x="0" y="78215"/>
                  </a:lnTo>
                  <a:cubicBezTo>
                    <a:pt x="0" y="57471"/>
                    <a:pt x="8240" y="37577"/>
                    <a:pt x="22909" y="22909"/>
                  </a:cubicBezTo>
                  <a:cubicBezTo>
                    <a:pt x="37577" y="8240"/>
                    <a:pt x="57471" y="0"/>
                    <a:pt x="78215" y="0"/>
                  </a:cubicBezTo>
                  <a:close/>
                </a:path>
              </a:pathLst>
            </a:custGeom>
            <a:solidFill>
              <a:srgbClr val="FFFFFF"/>
            </a:solidFill>
          </p:spPr>
        </p:sp>
        <p:sp>
          <p:nvSpPr>
            <p:cNvPr name="TextBox 9" id="9"/>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97057" y="447675"/>
            <a:ext cx="15178605" cy="574675"/>
          </a:xfrm>
          <a:prstGeom prst="rect">
            <a:avLst/>
          </a:prstGeom>
        </p:spPr>
        <p:txBody>
          <a:bodyPr anchor="t" rtlCol="false" tIns="0" lIns="0" bIns="0" rIns="0">
            <a:spAutoFit/>
          </a:bodyPr>
          <a:lstStyle/>
          <a:p>
            <a:pPr algn="l" marL="863599" indent="-431800" lvl="1">
              <a:lnSpc>
                <a:spcPts val="4399"/>
              </a:lnSpc>
              <a:buFont typeface="Arial"/>
              <a:buChar char="•"/>
            </a:pPr>
            <a:r>
              <a:rPr lang="en-US" b="true" sz="3999">
                <a:solidFill>
                  <a:srgbClr val="16599D"/>
                </a:solidFill>
                <a:latin typeface="Helios Bold"/>
                <a:ea typeface="Helios Bold"/>
                <a:cs typeface="Helios Bold"/>
                <a:sym typeface="Helios Bold"/>
              </a:rPr>
              <a:t>DEMONSTRATION:THE SHOW IS NOW</a:t>
            </a:r>
          </a:p>
        </p:txBody>
      </p:sp>
      <p:sp>
        <p:nvSpPr>
          <p:cNvPr name="AutoShape 11" id="11"/>
          <p:cNvSpPr/>
          <p:nvPr/>
        </p:nvSpPr>
        <p:spPr>
          <a:xfrm flipH="true" flipV="true">
            <a:off x="995362" y="1607542"/>
            <a:ext cx="0" cy="10022283"/>
          </a:xfrm>
          <a:prstGeom prst="line">
            <a:avLst/>
          </a:prstGeom>
          <a:ln cap="flat" w="66675">
            <a:solidFill>
              <a:srgbClr val="0F4984"/>
            </a:solidFill>
            <a:prstDash val="solid"/>
            <a:headEnd type="none" len="sm" w="sm"/>
            <a:tailEnd type="none" len="sm" w="sm"/>
          </a:ln>
        </p:spPr>
      </p:sp>
      <p:sp>
        <p:nvSpPr>
          <p:cNvPr name="TextBox 12" id="12"/>
          <p:cNvSpPr txBox="true"/>
          <p:nvPr/>
        </p:nvSpPr>
        <p:spPr>
          <a:xfrm rot="0">
            <a:off x="2642672" y="3269590"/>
            <a:ext cx="13249983" cy="2424174"/>
          </a:xfrm>
          <a:prstGeom prst="rect">
            <a:avLst/>
          </a:prstGeom>
        </p:spPr>
        <p:txBody>
          <a:bodyPr anchor="t" rtlCol="false" tIns="0" lIns="0" bIns="0" rIns="0">
            <a:spAutoFit/>
          </a:bodyPr>
          <a:lstStyle/>
          <a:p>
            <a:pPr algn="ctr" marL="0" indent="0" lvl="0">
              <a:lnSpc>
                <a:spcPts val="20062"/>
              </a:lnSpc>
              <a:spcBef>
                <a:spcPct val="0"/>
              </a:spcBef>
            </a:pPr>
            <a:r>
              <a:rPr lang="en-US" sz="14330" strike="noStrike" u="none">
                <a:solidFill>
                  <a:srgbClr val="000000"/>
                </a:solidFill>
                <a:latin typeface="Breaking Rules"/>
                <a:ea typeface="Breaking Rules"/>
                <a:cs typeface="Breaking Rules"/>
                <a:sym typeface="Breaking Rules"/>
              </a:rPr>
              <a:t>Breaking slides</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3827847" y="-2278272"/>
            <a:ext cx="7849807" cy="7849807"/>
          </a:xfrm>
          <a:custGeom>
            <a:avLst/>
            <a:gdLst/>
            <a:ahLst/>
            <a:cxnLst/>
            <a:rect r="r" b="b" t="t" l="l"/>
            <a:pathLst>
              <a:path h="7849807" w="7849807">
                <a:moveTo>
                  <a:pt x="0" y="0"/>
                </a:moveTo>
                <a:lnTo>
                  <a:pt x="7849807" y="0"/>
                </a:lnTo>
                <a:lnTo>
                  <a:pt x="7849807" y="7849806"/>
                </a:lnTo>
                <a:lnTo>
                  <a:pt x="0" y="7849806"/>
                </a:lnTo>
                <a:lnTo>
                  <a:pt x="0" y="0"/>
                </a:lnTo>
                <a:close/>
              </a:path>
            </a:pathLst>
          </a:custGeom>
          <a:blipFill>
            <a:blip r:embed="rId2">
              <a:alphaModFix amt="6999"/>
            </a:blip>
            <a:stretch>
              <a:fillRect l="0" t="0" r="0" b="0"/>
            </a:stretch>
          </a:blipFill>
        </p:spPr>
      </p:sp>
      <p:sp>
        <p:nvSpPr>
          <p:cNvPr name="Freeform 3" id="3"/>
          <p:cNvSpPr/>
          <p:nvPr/>
        </p:nvSpPr>
        <p:spPr>
          <a:xfrm flipH="false" flipV="false" rot="-2700000">
            <a:off x="14754547" y="-2278272"/>
            <a:ext cx="7849807" cy="7849807"/>
          </a:xfrm>
          <a:custGeom>
            <a:avLst/>
            <a:gdLst/>
            <a:ahLst/>
            <a:cxnLst/>
            <a:rect r="r" b="b" t="t" l="l"/>
            <a:pathLst>
              <a:path h="7849807" w="7849807">
                <a:moveTo>
                  <a:pt x="0" y="0"/>
                </a:moveTo>
                <a:lnTo>
                  <a:pt x="7849807" y="0"/>
                </a:lnTo>
                <a:lnTo>
                  <a:pt x="7849807" y="7849806"/>
                </a:lnTo>
                <a:lnTo>
                  <a:pt x="0" y="7849806"/>
                </a:lnTo>
                <a:lnTo>
                  <a:pt x="0" y="0"/>
                </a:lnTo>
                <a:close/>
              </a:path>
            </a:pathLst>
          </a:custGeom>
          <a:blipFill>
            <a:blip r:embed="rId2">
              <a:alphaModFix amt="6999"/>
            </a:blip>
            <a:stretch>
              <a:fillRect l="0" t="0" r="0" b="0"/>
            </a:stretch>
          </a:blipFill>
        </p:spPr>
      </p:sp>
      <p:grpSp>
        <p:nvGrpSpPr>
          <p:cNvPr name="Group 4" id="4"/>
          <p:cNvGrpSpPr/>
          <p:nvPr/>
        </p:nvGrpSpPr>
        <p:grpSpPr>
          <a:xfrm rot="-2700000">
            <a:off x="-3604382" y="-2054808"/>
            <a:ext cx="7324698" cy="7324698"/>
            <a:chOff x="0" y="0"/>
            <a:chExt cx="2041549" cy="2041549"/>
          </a:xfrm>
        </p:grpSpPr>
        <p:sp>
          <p:nvSpPr>
            <p:cNvPr name="Freeform 5" id="5"/>
            <p:cNvSpPr/>
            <p:nvPr/>
          </p:nvSpPr>
          <p:spPr>
            <a:xfrm flipH="false" flipV="false" rot="0">
              <a:off x="0" y="0"/>
              <a:ext cx="2041549" cy="2041549"/>
            </a:xfrm>
            <a:custGeom>
              <a:avLst/>
              <a:gdLst/>
              <a:ahLst/>
              <a:cxnLst/>
              <a:rect r="r" b="b" t="t" l="l"/>
              <a:pathLst>
                <a:path h="2041549" w="2041549">
                  <a:moveTo>
                    <a:pt x="78215" y="0"/>
                  </a:moveTo>
                  <a:lnTo>
                    <a:pt x="1963334" y="0"/>
                  </a:lnTo>
                  <a:cubicBezTo>
                    <a:pt x="1984078" y="0"/>
                    <a:pt x="2003973" y="8240"/>
                    <a:pt x="2018641" y="22909"/>
                  </a:cubicBezTo>
                  <a:cubicBezTo>
                    <a:pt x="2033309" y="37577"/>
                    <a:pt x="2041549" y="57471"/>
                    <a:pt x="2041549" y="78215"/>
                  </a:cubicBezTo>
                  <a:lnTo>
                    <a:pt x="2041549" y="1963334"/>
                  </a:lnTo>
                  <a:cubicBezTo>
                    <a:pt x="2041549" y="1984078"/>
                    <a:pt x="2033309" y="2003973"/>
                    <a:pt x="2018641" y="2018641"/>
                  </a:cubicBezTo>
                  <a:cubicBezTo>
                    <a:pt x="2003973" y="2033309"/>
                    <a:pt x="1984078" y="2041549"/>
                    <a:pt x="1963334" y="2041549"/>
                  </a:cubicBezTo>
                  <a:lnTo>
                    <a:pt x="78215" y="2041549"/>
                  </a:lnTo>
                  <a:cubicBezTo>
                    <a:pt x="35018" y="2041549"/>
                    <a:pt x="0" y="2006531"/>
                    <a:pt x="0" y="1963334"/>
                  </a:cubicBezTo>
                  <a:lnTo>
                    <a:pt x="0" y="78215"/>
                  </a:lnTo>
                  <a:cubicBezTo>
                    <a:pt x="0" y="57471"/>
                    <a:pt x="8240" y="37577"/>
                    <a:pt x="22909" y="22909"/>
                  </a:cubicBezTo>
                  <a:cubicBezTo>
                    <a:pt x="37577" y="8240"/>
                    <a:pt x="57471" y="0"/>
                    <a:pt x="78215" y="0"/>
                  </a:cubicBezTo>
                  <a:close/>
                </a:path>
              </a:pathLst>
            </a:custGeom>
            <a:solidFill>
              <a:srgbClr val="FFFFFF"/>
            </a:solidFill>
          </p:spPr>
        </p:sp>
        <p:sp>
          <p:nvSpPr>
            <p:cNvPr name="TextBox 6" id="6"/>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2700000">
            <a:off x="14978012" y="-2054808"/>
            <a:ext cx="7324698" cy="7324698"/>
            <a:chOff x="0" y="0"/>
            <a:chExt cx="2041549" cy="2041549"/>
          </a:xfrm>
        </p:grpSpPr>
        <p:sp>
          <p:nvSpPr>
            <p:cNvPr name="Freeform 8" id="8"/>
            <p:cNvSpPr/>
            <p:nvPr/>
          </p:nvSpPr>
          <p:spPr>
            <a:xfrm flipH="false" flipV="false" rot="0">
              <a:off x="0" y="0"/>
              <a:ext cx="2041549" cy="2041549"/>
            </a:xfrm>
            <a:custGeom>
              <a:avLst/>
              <a:gdLst/>
              <a:ahLst/>
              <a:cxnLst/>
              <a:rect r="r" b="b" t="t" l="l"/>
              <a:pathLst>
                <a:path h="2041549" w="2041549">
                  <a:moveTo>
                    <a:pt x="78215" y="0"/>
                  </a:moveTo>
                  <a:lnTo>
                    <a:pt x="1963334" y="0"/>
                  </a:lnTo>
                  <a:cubicBezTo>
                    <a:pt x="1984078" y="0"/>
                    <a:pt x="2003973" y="8240"/>
                    <a:pt x="2018641" y="22909"/>
                  </a:cubicBezTo>
                  <a:cubicBezTo>
                    <a:pt x="2033309" y="37577"/>
                    <a:pt x="2041549" y="57471"/>
                    <a:pt x="2041549" y="78215"/>
                  </a:cubicBezTo>
                  <a:lnTo>
                    <a:pt x="2041549" y="1963334"/>
                  </a:lnTo>
                  <a:cubicBezTo>
                    <a:pt x="2041549" y="1984078"/>
                    <a:pt x="2033309" y="2003973"/>
                    <a:pt x="2018641" y="2018641"/>
                  </a:cubicBezTo>
                  <a:cubicBezTo>
                    <a:pt x="2003973" y="2033309"/>
                    <a:pt x="1984078" y="2041549"/>
                    <a:pt x="1963334" y="2041549"/>
                  </a:cubicBezTo>
                  <a:lnTo>
                    <a:pt x="78215" y="2041549"/>
                  </a:lnTo>
                  <a:cubicBezTo>
                    <a:pt x="35018" y="2041549"/>
                    <a:pt x="0" y="2006531"/>
                    <a:pt x="0" y="1963334"/>
                  </a:cubicBezTo>
                  <a:lnTo>
                    <a:pt x="0" y="78215"/>
                  </a:lnTo>
                  <a:cubicBezTo>
                    <a:pt x="0" y="57471"/>
                    <a:pt x="8240" y="37577"/>
                    <a:pt x="22909" y="22909"/>
                  </a:cubicBezTo>
                  <a:cubicBezTo>
                    <a:pt x="37577" y="8240"/>
                    <a:pt x="57471" y="0"/>
                    <a:pt x="78215" y="0"/>
                  </a:cubicBezTo>
                  <a:close/>
                </a:path>
              </a:pathLst>
            </a:custGeom>
            <a:solidFill>
              <a:srgbClr val="FFFFFF"/>
            </a:solidFill>
          </p:spPr>
        </p:sp>
        <p:sp>
          <p:nvSpPr>
            <p:cNvPr name="TextBox 9" id="9"/>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97057" y="447675"/>
            <a:ext cx="15178605" cy="581025"/>
          </a:xfrm>
          <a:prstGeom prst="rect">
            <a:avLst/>
          </a:prstGeom>
        </p:spPr>
        <p:txBody>
          <a:bodyPr anchor="t" rtlCol="false" tIns="0" lIns="0" bIns="0" rIns="0">
            <a:spAutoFit/>
          </a:bodyPr>
          <a:lstStyle/>
          <a:p>
            <a:pPr algn="l" marL="863599" indent="-431800" lvl="1">
              <a:lnSpc>
                <a:spcPts val="4399"/>
              </a:lnSpc>
              <a:buFont typeface="Arial"/>
              <a:buChar char="•"/>
            </a:pPr>
            <a:r>
              <a:rPr lang="en-US" b="true" sz="3999">
                <a:solidFill>
                  <a:srgbClr val="16599D"/>
                </a:solidFill>
                <a:latin typeface="Helios Bold"/>
                <a:ea typeface="Helios Bold"/>
                <a:cs typeface="Helios Bold"/>
                <a:sym typeface="Helios Bold"/>
              </a:rPr>
              <a:t>DEMONSTRATION:CONCLUSION</a:t>
            </a:r>
          </a:p>
        </p:txBody>
      </p:sp>
      <p:sp>
        <p:nvSpPr>
          <p:cNvPr name="TextBox 11" id="11"/>
          <p:cNvSpPr txBox="true"/>
          <p:nvPr/>
        </p:nvSpPr>
        <p:spPr>
          <a:xfrm rot="0">
            <a:off x="1430029" y="1636871"/>
            <a:ext cx="8914706" cy="514350"/>
          </a:xfrm>
          <a:prstGeom prst="rect">
            <a:avLst/>
          </a:prstGeom>
        </p:spPr>
        <p:txBody>
          <a:bodyPr anchor="t" rtlCol="false" tIns="0" lIns="0" bIns="0" rIns="0">
            <a:spAutoFit/>
          </a:bodyPr>
          <a:lstStyle/>
          <a:p>
            <a:pPr algn="l">
              <a:lnSpc>
                <a:spcPts val="4200"/>
              </a:lnSpc>
            </a:pPr>
            <a:r>
              <a:rPr lang="en-US" sz="3000" b="true">
                <a:solidFill>
                  <a:srgbClr val="16599D"/>
                </a:solidFill>
                <a:latin typeface="Open Sans Bold"/>
                <a:ea typeface="Open Sans Bold"/>
                <a:cs typeface="Open Sans Bold"/>
                <a:sym typeface="Open Sans Bold"/>
              </a:rPr>
              <a:t>Uti</a:t>
            </a:r>
            <a:r>
              <a:rPr lang="en-US" b="true" sz="3000">
                <a:solidFill>
                  <a:srgbClr val="16599D"/>
                </a:solidFill>
                <a:latin typeface="Open Sans Bold"/>
                <a:ea typeface="Open Sans Bold"/>
                <a:cs typeface="Open Sans Bold"/>
                <a:sym typeface="Open Sans Bold"/>
              </a:rPr>
              <a:t>lisation de l'entropie comme indicateur clé :</a:t>
            </a:r>
          </a:p>
        </p:txBody>
      </p:sp>
      <p:sp>
        <p:nvSpPr>
          <p:cNvPr name="TextBox 12" id="12"/>
          <p:cNvSpPr txBox="true"/>
          <p:nvPr/>
        </p:nvSpPr>
        <p:spPr>
          <a:xfrm rot="0">
            <a:off x="2736637" y="2454275"/>
            <a:ext cx="14522663" cy="860425"/>
          </a:xfrm>
          <a:prstGeom prst="rect">
            <a:avLst/>
          </a:prstGeom>
        </p:spPr>
        <p:txBody>
          <a:bodyPr anchor="t" rtlCol="false" tIns="0" lIns="0" bIns="0" rIns="0">
            <a:spAutoFit/>
          </a:bodyPr>
          <a:lstStyle/>
          <a:p>
            <a:pPr algn="l" marL="539748" indent="-269874" lvl="1">
              <a:lnSpc>
                <a:spcPts val="3499"/>
              </a:lnSpc>
              <a:buFont typeface="Arial"/>
              <a:buChar char="•"/>
            </a:pPr>
            <a:r>
              <a:rPr lang="en-US" b="true" sz="2499">
                <a:solidFill>
                  <a:srgbClr val="000000"/>
                </a:solidFill>
                <a:latin typeface="Open Sans Bold"/>
                <a:ea typeface="Open Sans Bold"/>
                <a:cs typeface="Open Sans Bold"/>
                <a:sym typeface="Open Sans Bold"/>
              </a:rPr>
              <a:t>L’en</a:t>
            </a:r>
            <a:r>
              <a:rPr lang="en-US" b="true" sz="2499">
                <a:solidFill>
                  <a:srgbClr val="000000"/>
                </a:solidFill>
                <a:latin typeface="Open Sans Bold"/>
                <a:ea typeface="Open Sans Bold"/>
                <a:cs typeface="Open Sans Bold"/>
                <a:sym typeface="Open Sans Bold"/>
              </a:rPr>
              <a:t>tropie du trafic a été choisie comme métrique principale pour détecter les comportements anormaux dans le réseau.</a:t>
            </a:r>
          </a:p>
        </p:txBody>
      </p:sp>
      <p:sp>
        <p:nvSpPr>
          <p:cNvPr name="TextBox 13" id="13"/>
          <p:cNvSpPr txBox="true"/>
          <p:nvPr/>
        </p:nvSpPr>
        <p:spPr>
          <a:xfrm rot="0">
            <a:off x="1430029" y="3648075"/>
            <a:ext cx="7132439" cy="514350"/>
          </a:xfrm>
          <a:prstGeom prst="rect">
            <a:avLst/>
          </a:prstGeom>
        </p:spPr>
        <p:txBody>
          <a:bodyPr anchor="t" rtlCol="false" tIns="0" lIns="0" bIns="0" rIns="0">
            <a:spAutoFit/>
          </a:bodyPr>
          <a:lstStyle/>
          <a:p>
            <a:pPr algn="l">
              <a:lnSpc>
                <a:spcPts val="4200"/>
              </a:lnSpc>
            </a:pPr>
            <a:r>
              <a:rPr lang="en-US" sz="3000" b="true">
                <a:solidFill>
                  <a:srgbClr val="16599D"/>
                </a:solidFill>
                <a:latin typeface="Open Sans Bold"/>
                <a:ea typeface="Open Sans Bold"/>
                <a:cs typeface="Open Sans Bold"/>
                <a:sym typeface="Open Sans Bold"/>
              </a:rPr>
              <a:t>Test de</a:t>
            </a:r>
            <a:r>
              <a:rPr lang="en-US" b="true" sz="3000">
                <a:solidFill>
                  <a:srgbClr val="16599D"/>
                </a:solidFill>
                <a:latin typeface="Open Sans Bold"/>
                <a:ea typeface="Open Sans Bold"/>
                <a:cs typeface="Open Sans Bold"/>
                <a:sym typeface="Open Sans Bold"/>
              </a:rPr>
              <a:t> différents seuils (thresholds) :</a:t>
            </a:r>
          </a:p>
        </p:txBody>
      </p:sp>
      <p:sp>
        <p:nvSpPr>
          <p:cNvPr name="TextBox 14" id="14"/>
          <p:cNvSpPr txBox="true"/>
          <p:nvPr/>
        </p:nvSpPr>
        <p:spPr>
          <a:xfrm rot="0">
            <a:off x="1330492" y="7368733"/>
            <a:ext cx="15099149" cy="514350"/>
          </a:xfrm>
          <a:prstGeom prst="rect">
            <a:avLst/>
          </a:prstGeom>
        </p:spPr>
        <p:txBody>
          <a:bodyPr anchor="t" rtlCol="false" tIns="0" lIns="0" bIns="0" rIns="0">
            <a:spAutoFit/>
          </a:bodyPr>
          <a:lstStyle/>
          <a:p>
            <a:pPr algn="l">
              <a:lnSpc>
                <a:spcPts val="4200"/>
              </a:lnSpc>
            </a:pPr>
            <a:r>
              <a:rPr lang="en-US" sz="3000" b="true">
                <a:solidFill>
                  <a:srgbClr val="16599D"/>
                </a:solidFill>
                <a:latin typeface="Open Sans Bold"/>
                <a:ea typeface="Open Sans Bold"/>
                <a:cs typeface="Open Sans Bold"/>
                <a:sym typeface="Open Sans Bold"/>
              </a:rPr>
              <a:t>Affichag</a:t>
            </a:r>
            <a:r>
              <a:rPr lang="en-US" b="true" sz="3000">
                <a:solidFill>
                  <a:srgbClr val="16599D"/>
                </a:solidFill>
                <a:latin typeface="Open Sans Bold"/>
                <a:ea typeface="Open Sans Bold"/>
                <a:cs typeface="Open Sans Bold"/>
                <a:sym typeface="Open Sans Bold"/>
              </a:rPr>
              <a:t>e visuel des anomalies détectées :</a:t>
            </a:r>
          </a:p>
        </p:txBody>
      </p:sp>
      <p:sp>
        <p:nvSpPr>
          <p:cNvPr name="TextBox 15" id="15"/>
          <p:cNvSpPr txBox="true"/>
          <p:nvPr/>
        </p:nvSpPr>
        <p:spPr>
          <a:xfrm rot="0">
            <a:off x="1330492" y="5374926"/>
            <a:ext cx="13984605" cy="514350"/>
          </a:xfrm>
          <a:prstGeom prst="rect">
            <a:avLst/>
          </a:prstGeom>
        </p:spPr>
        <p:txBody>
          <a:bodyPr anchor="t" rtlCol="false" tIns="0" lIns="0" bIns="0" rIns="0">
            <a:spAutoFit/>
          </a:bodyPr>
          <a:lstStyle/>
          <a:p>
            <a:pPr algn="l">
              <a:lnSpc>
                <a:spcPts val="4200"/>
              </a:lnSpc>
            </a:pPr>
            <a:r>
              <a:rPr lang="en-US" sz="3000" b="true">
                <a:solidFill>
                  <a:srgbClr val="16599D"/>
                </a:solidFill>
                <a:latin typeface="Open Sans Bold"/>
                <a:ea typeface="Open Sans Bold"/>
                <a:cs typeface="Open Sans Bold"/>
                <a:sym typeface="Open Sans Bold"/>
              </a:rPr>
              <a:t>Détection des a</a:t>
            </a:r>
            <a:r>
              <a:rPr lang="en-US" b="true" sz="3000">
                <a:solidFill>
                  <a:srgbClr val="16599D"/>
                </a:solidFill>
                <a:latin typeface="Open Sans Bold"/>
                <a:ea typeface="Open Sans Bold"/>
                <a:cs typeface="Open Sans Bold"/>
                <a:sym typeface="Open Sans Bold"/>
              </a:rPr>
              <a:t>nomalies par variation d'entropie :</a:t>
            </a:r>
          </a:p>
        </p:txBody>
      </p:sp>
      <p:sp>
        <p:nvSpPr>
          <p:cNvPr name="TextBox 16" id="16"/>
          <p:cNvSpPr txBox="true"/>
          <p:nvPr/>
        </p:nvSpPr>
        <p:spPr>
          <a:xfrm rot="0">
            <a:off x="2736637" y="4343226"/>
            <a:ext cx="15551363" cy="860425"/>
          </a:xfrm>
          <a:prstGeom prst="rect">
            <a:avLst/>
          </a:prstGeom>
        </p:spPr>
        <p:txBody>
          <a:bodyPr anchor="t" rtlCol="false" tIns="0" lIns="0" bIns="0" rIns="0">
            <a:spAutoFit/>
          </a:bodyPr>
          <a:lstStyle/>
          <a:p>
            <a:pPr algn="l" marL="539748" indent="-269874" lvl="1">
              <a:lnSpc>
                <a:spcPts val="3499"/>
              </a:lnSpc>
              <a:buFont typeface="Arial"/>
              <a:buChar char="•"/>
            </a:pPr>
            <a:r>
              <a:rPr lang="en-US" b="true" sz="2499">
                <a:solidFill>
                  <a:srgbClr val="000000"/>
                </a:solidFill>
                <a:latin typeface="Open Sans Bold"/>
                <a:ea typeface="Open Sans Bold"/>
                <a:cs typeface="Open Sans Bold"/>
                <a:sym typeface="Open Sans Bold"/>
              </a:rPr>
              <a:t>P</a:t>
            </a:r>
            <a:r>
              <a:rPr lang="en-US" b="true" sz="2499">
                <a:solidFill>
                  <a:srgbClr val="000000"/>
                </a:solidFill>
                <a:latin typeface="Open Sans Bold"/>
                <a:ea typeface="Open Sans Bold"/>
                <a:cs typeface="Open Sans Bold"/>
                <a:sym typeface="Open Sans Bold"/>
              </a:rPr>
              <a:t>lusieurs valeurs seuils ont été testées pour identifier le niveau optimal de sensibilité à l’anomalie.</a:t>
            </a:r>
          </a:p>
        </p:txBody>
      </p:sp>
      <p:sp>
        <p:nvSpPr>
          <p:cNvPr name="TextBox 17" id="17"/>
          <p:cNvSpPr txBox="true"/>
          <p:nvPr/>
        </p:nvSpPr>
        <p:spPr>
          <a:xfrm rot="0">
            <a:off x="2736637" y="6070251"/>
            <a:ext cx="14522663" cy="860425"/>
          </a:xfrm>
          <a:prstGeom prst="rect">
            <a:avLst/>
          </a:prstGeom>
        </p:spPr>
        <p:txBody>
          <a:bodyPr anchor="t" rtlCol="false" tIns="0" lIns="0" bIns="0" rIns="0">
            <a:spAutoFit/>
          </a:bodyPr>
          <a:lstStyle/>
          <a:p>
            <a:pPr algn="l" marL="539748" indent="-269874" lvl="1">
              <a:lnSpc>
                <a:spcPts val="3499"/>
              </a:lnSpc>
              <a:buFont typeface="Arial"/>
              <a:buChar char="•"/>
            </a:pPr>
            <a:r>
              <a:rPr lang="en-US" b="true" sz="2499">
                <a:solidFill>
                  <a:srgbClr val="000000"/>
                </a:solidFill>
                <a:latin typeface="Open Sans Bold"/>
                <a:ea typeface="Open Sans Bold"/>
                <a:cs typeface="Open Sans Bold"/>
                <a:sym typeface="Open Sans Bold"/>
              </a:rPr>
              <a:t>Des p</a:t>
            </a:r>
            <a:r>
              <a:rPr lang="en-US" b="true" sz="2499">
                <a:solidFill>
                  <a:srgbClr val="000000"/>
                </a:solidFill>
                <a:latin typeface="Open Sans Bold"/>
                <a:ea typeface="Open Sans Bold"/>
                <a:cs typeface="Open Sans Bold"/>
                <a:sym typeface="Open Sans Bold"/>
              </a:rPr>
              <a:t>ics ou chutes soudaines dans l’entropie ont permis de repérer automatiquement des événements suspects comme les attaques ou scans.</a:t>
            </a:r>
          </a:p>
        </p:txBody>
      </p:sp>
      <p:sp>
        <p:nvSpPr>
          <p:cNvPr name="TextBox 18" id="18"/>
          <p:cNvSpPr txBox="true"/>
          <p:nvPr/>
        </p:nvSpPr>
        <p:spPr>
          <a:xfrm rot="0">
            <a:off x="2736637" y="8225983"/>
            <a:ext cx="14848890" cy="860425"/>
          </a:xfrm>
          <a:prstGeom prst="rect">
            <a:avLst/>
          </a:prstGeom>
        </p:spPr>
        <p:txBody>
          <a:bodyPr anchor="t" rtlCol="false" tIns="0" lIns="0" bIns="0" rIns="0">
            <a:spAutoFit/>
          </a:bodyPr>
          <a:lstStyle/>
          <a:p>
            <a:pPr algn="l" marL="539748" indent="-269874" lvl="1">
              <a:lnSpc>
                <a:spcPts val="3499"/>
              </a:lnSpc>
              <a:buFont typeface="Arial"/>
              <a:buChar char="•"/>
            </a:pPr>
            <a:r>
              <a:rPr lang="en-US" b="true" sz="2499">
                <a:solidFill>
                  <a:srgbClr val="000000"/>
                </a:solidFill>
                <a:latin typeface="Open Sans Bold"/>
                <a:ea typeface="Open Sans Bold"/>
                <a:cs typeface="Open Sans Bold"/>
                <a:sym typeface="Open Sans Bold"/>
              </a:rPr>
              <a:t>Les va</a:t>
            </a:r>
            <a:r>
              <a:rPr lang="en-US" b="true" sz="2499">
                <a:solidFill>
                  <a:srgbClr val="000000"/>
                </a:solidFill>
                <a:latin typeface="Open Sans Bold"/>
                <a:ea typeface="Open Sans Bold"/>
                <a:cs typeface="Open Sans Bold"/>
                <a:sym typeface="Open Sans Bold"/>
              </a:rPr>
              <a:t>riations d’entropie sont affichées en temps réel via des graphiques dynamiques, facilitant l'interprétation par l’utilisateur.</a:t>
            </a:r>
          </a:p>
        </p:txBody>
      </p:sp>
      <p:sp>
        <p:nvSpPr>
          <p:cNvPr name="AutoShape 19" id="19"/>
          <p:cNvSpPr/>
          <p:nvPr/>
        </p:nvSpPr>
        <p:spPr>
          <a:xfrm flipH="true" flipV="true">
            <a:off x="995362" y="1607542"/>
            <a:ext cx="0" cy="10022283"/>
          </a:xfrm>
          <a:prstGeom prst="line">
            <a:avLst/>
          </a:prstGeom>
          <a:ln cap="flat" w="66675">
            <a:solidFill>
              <a:srgbClr val="0F4984"/>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grpSp>
        <p:nvGrpSpPr>
          <p:cNvPr name="Group 2" id="2"/>
          <p:cNvGrpSpPr/>
          <p:nvPr/>
        </p:nvGrpSpPr>
        <p:grpSpPr>
          <a:xfrm rot="-8100000">
            <a:off x="12856426" y="4251714"/>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0" y="1066800"/>
            <a:ext cx="11401737" cy="727075"/>
          </a:xfrm>
          <a:prstGeom prst="rect">
            <a:avLst/>
          </a:prstGeom>
        </p:spPr>
        <p:txBody>
          <a:bodyPr anchor="t" rtlCol="false" tIns="0" lIns="0" bIns="0" rIns="0">
            <a:spAutoFit/>
          </a:bodyPr>
          <a:lstStyle/>
          <a:p>
            <a:pPr algn="l" marL="1079502" indent="-539751" lvl="1">
              <a:lnSpc>
                <a:spcPts val="5500"/>
              </a:lnSpc>
              <a:buFont typeface="Arial"/>
              <a:buChar char="•"/>
            </a:pPr>
            <a:r>
              <a:rPr lang="en-US" b="true" sz="5000">
                <a:solidFill>
                  <a:srgbClr val="16599D"/>
                </a:solidFill>
                <a:latin typeface="Helios Bold"/>
                <a:ea typeface="Helios Bold"/>
                <a:cs typeface="Helios Bold"/>
                <a:sym typeface="Helios Bold"/>
              </a:rPr>
              <a:t>Définition des attaques traiter : </a:t>
            </a:r>
          </a:p>
        </p:txBody>
      </p:sp>
      <p:sp>
        <p:nvSpPr>
          <p:cNvPr name="Freeform 6" id="6"/>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sp>
        <p:nvSpPr>
          <p:cNvPr name="Freeform 7" id="7"/>
          <p:cNvSpPr/>
          <p:nvPr/>
        </p:nvSpPr>
        <p:spPr>
          <a:xfrm flipH="false" flipV="false" rot="0">
            <a:off x="10606594" y="2144241"/>
            <a:ext cx="6939155" cy="6956906"/>
          </a:xfrm>
          <a:custGeom>
            <a:avLst/>
            <a:gdLst/>
            <a:ahLst/>
            <a:cxnLst/>
            <a:rect r="r" b="b" t="t" l="l"/>
            <a:pathLst>
              <a:path h="6956906" w="6939155">
                <a:moveTo>
                  <a:pt x="0" y="0"/>
                </a:moveTo>
                <a:lnTo>
                  <a:pt x="6939155" y="0"/>
                </a:lnTo>
                <a:lnTo>
                  <a:pt x="6939155" y="6956906"/>
                </a:lnTo>
                <a:lnTo>
                  <a:pt x="0" y="6956906"/>
                </a:lnTo>
                <a:lnTo>
                  <a:pt x="0" y="0"/>
                </a:lnTo>
                <a:close/>
              </a:path>
            </a:pathLst>
          </a:custGeom>
          <a:blipFill>
            <a:blip r:embed="rId3"/>
            <a:stretch>
              <a:fillRect l="-127" t="0" r="-127" b="0"/>
            </a:stretch>
          </a:blipFill>
        </p:spPr>
      </p:sp>
      <p:grpSp>
        <p:nvGrpSpPr>
          <p:cNvPr name="Group 8" id="8"/>
          <p:cNvGrpSpPr/>
          <p:nvPr/>
        </p:nvGrpSpPr>
        <p:grpSpPr>
          <a:xfrm rot="0">
            <a:off x="1474198" y="3626436"/>
            <a:ext cx="8453341" cy="4548486"/>
            <a:chOff x="0" y="0"/>
            <a:chExt cx="2226394" cy="1197955"/>
          </a:xfrm>
        </p:grpSpPr>
        <p:sp>
          <p:nvSpPr>
            <p:cNvPr name="Freeform 9" id="9"/>
            <p:cNvSpPr/>
            <p:nvPr/>
          </p:nvSpPr>
          <p:spPr>
            <a:xfrm flipH="false" flipV="false" rot="0">
              <a:off x="0" y="0"/>
              <a:ext cx="2226394" cy="1197955"/>
            </a:xfrm>
            <a:custGeom>
              <a:avLst/>
              <a:gdLst/>
              <a:ahLst/>
              <a:cxnLst/>
              <a:rect r="r" b="b" t="t" l="l"/>
              <a:pathLst>
                <a:path h="1197955" w="2226394">
                  <a:moveTo>
                    <a:pt x="45792" y="0"/>
                  </a:moveTo>
                  <a:lnTo>
                    <a:pt x="2180602" y="0"/>
                  </a:lnTo>
                  <a:cubicBezTo>
                    <a:pt x="2192747" y="0"/>
                    <a:pt x="2204395" y="4825"/>
                    <a:pt x="2212982" y="13412"/>
                  </a:cubicBezTo>
                  <a:cubicBezTo>
                    <a:pt x="2221570" y="22000"/>
                    <a:pt x="2226394" y="33647"/>
                    <a:pt x="2226394" y="45792"/>
                  </a:cubicBezTo>
                  <a:lnTo>
                    <a:pt x="2226394" y="1152163"/>
                  </a:lnTo>
                  <a:cubicBezTo>
                    <a:pt x="2226394" y="1177453"/>
                    <a:pt x="2205892" y="1197955"/>
                    <a:pt x="2180602" y="1197955"/>
                  </a:cubicBezTo>
                  <a:lnTo>
                    <a:pt x="45792" y="1197955"/>
                  </a:lnTo>
                  <a:cubicBezTo>
                    <a:pt x="20502" y="1197955"/>
                    <a:pt x="0" y="1177453"/>
                    <a:pt x="0" y="1152163"/>
                  </a:cubicBezTo>
                  <a:lnTo>
                    <a:pt x="0" y="45792"/>
                  </a:lnTo>
                  <a:cubicBezTo>
                    <a:pt x="0" y="20502"/>
                    <a:pt x="20502" y="0"/>
                    <a:pt x="45792" y="0"/>
                  </a:cubicBezTo>
                  <a:close/>
                </a:path>
              </a:pathLst>
            </a:custGeom>
            <a:solidFill>
              <a:srgbClr val="000000">
                <a:alpha val="0"/>
              </a:srgbClr>
            </a:solidFill>
            <a:ln w="19050" cap="rnd">
              <a:solidFill>
                <a:srgbClr val="292A2B"/>
              </a:solidFill>
              <a:prstDash val="solid"/>
              <a:round/>
            </a:ln>
          </p:spPr>
        </p:sp>
        <p:sp>
          <p:nvSpPr>
            <p:cNvPr name="TextBox 10" id="10"/>
            <p:cNvSpPr txBox="true"/>
            <p:nvPr/>
          </p:nvSpPr>
          <p:spPr>
            <a:xfrm>
              <a:off x="0" y="-38100"/>
              <a:ext cx="2226394" cy="1236055"/>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738341" y="3832038"/>
            <a:ext cx="7680215" cy="4480162"/>
          </a:xfrm>
          <a:prstGeom prst="rect">
            <a:avLst/>
          </a:prstGeom>
        </p:spPr>
        <p:txBody>
          <a:bodyPr anchor="t" rtlCol="false" tIns="0" lIns="0" bIns="0" rIns="0">
            <a:spAutoFit/>
          </a:bodyPr>
          <a:lstStyle/>
          <a:p>
            <a:pPr algn="just" marL="454684" indent="-227342" lvl="1">
              <a:lnSpc>
                <a:spcPts val="2948"/>
              </a:lnSpc>
              <a:buFont typeface="Arial"/>
              <a:buChar char="•"/>
            </a:pPr>
            <a:r>
              <a:rPr lang="en-US" sz="2105">
                <a:solidFill>
                  <a:srgbClr val="000000"/>
                </a:solidFill>
                <a:latin typeface="Helios"/>
                <a:ea typeface="Helios"/>
                <a:cs typeface="Helios"/>
                <a:sym typeface="Helios"/>
              </a:rPr>
              <a:t>Technique pour identifier les ports ouverts sur un système.</a:t>
            </a:r>
          </a:p>
          <a:p>
            <a:pPr algn="just" marL="454684" indent="-227342" lvl="1">
              <a:lnSpc>
                <a:spcPts val="2948"/>
              </a:lnSpc>
              <a:buFont typeface="Arial"/>
              <a:buChar char="•"/>
            </a:pPr>
            <a:r>
              <a:rPr lang="en-US" sz="2105">
                <a:solidFill>
                  <a:srgbClr val="000000"/>
                </a:solidFill>
                <a:latin typeface="Helios"/>
                <a:ea typeface="Helios"/>
                <a:cs typeface="Helios"/>
                <a:sym typeface="Helios"/>
              </a:rPr>
              <a:t>Chaque port correspond à un service ou une application.</a:t>
            </a:r>
          </a:p>
          <a:p>
            <a:pPr algn="just" marL="454684" indent="-227342" lvl="1">
              <a:lnSpc>
                <a:spcPts val="2948"/>
              </a:lnSpc>
              <a:buFont typeface="Arial"/>
              <a:buChar char="•"/>
            </a:pPr>
            <a:r>
              <a:rPr lang="en-US" sz="2105">
                <a:solidFill>
                  <a:srgbClr val="000000"/>
                </a:solidFill>
                <a:latin typeface="Helios"/>
                <a:ea typeface="Helios"/>
                <a:cs typeface="Helios"/>
                <a:sym typeface="Helios"/>
              </a:rPr>
              <a:t>Utilisé pour détecter des points d'entrée potentiels pour une attaque.</a:t>
            </a:r>
          </a:p>
          <a:p>
            <a:pPr algn="just" marL="454684" indent="-227342" lvl="1">
              <a:lnSpc>
                <a:spcPts val="2948"/>
              </a:lnSpc>
              <a:spcBef>
                <a:spcPct val="0"/>
              </a:spcBef>
              <a:buFont typeface="Arial"/>
              <a:buChar char="•"/>
            </a:pPr>
            <a:r>
              <a:rPr lang="en-US" sz="2105">
                <a:solidFill>
                  <a:srgbClr val="000000"/>
                </a:solidFill>
                <a:latin typeface="Helios"/>
                <a:ea typeface="Helios"/>
                <a:cs typeface="Helios"/>
                <a:sym typeface="Helios"/>
              </a:rPr>
              <a:t>Fonctionne en envoyant des requêtes à plusieurs ports et en analysant les réponses.</a:t>
            </a:r>
          </a:p>
          <a:p>
            <a:pPr algn="just" marL="454684" indent="-227342" lvl="1">
              <a:lnSpc>
                <a:spcPts val="2948"/>
              </a:lnSpc>
              <a:spcBef>
                <a:spcPct val="0"/>
              </a:spcBef>
              <a:buFont typeface="Arial"/>
              <a:buChar char="•"/>
            </a:pPr>
            <a:r>
              <a:rPr lang="en-US" sz="2105">
                <a:solidFill>
                  <a:srgbClr val="000000"/>
                </a:solidFill>
                <a:latin typeface="Helios"/>
                <a:ea typeface="Helios"/>
                <a:cs typeface="Helios"/>
                <a:sym typeface="Helios"/>
              </a:rPr>
              <a:t>États possibles des ports :</a:t>
            </a:r>
          </a:p>
          <a:p>
            <a:pPr algn="just" marL="909368" indent="-303123" lvl="2">
              <a:lnSpc>
                <a:spcPts val="2948"/>
              </a:lnSpc>
              <a:spcBef>
                <a:spcPct val="0"/>
              </a:spcBef>
              <a:buFont typeface="Arial"/>
              <a:buChar char="⚬"/>
            </a:pPr>
            <a:r>
              <a:rPr lang="en-US" sz="2105">
                <a:solidFill>
                  <a:srgbClr val="000000"/>
                </a:solidFill>
                <a:latin typeface="Helios"/>
                <a:ea typeface="Helios"/>
                <a:cs typeface="Helios"/>
                <a:sym typeface="Helios"/>
              </a:rPr>
              <a:t>Ouvert : Un service est actif et écoute.</a:t>
            </a:r>
          </a:p>
          <a:p>
            <a:pPr algn="just" marL="909368" indent="-303123" lvl="2">
              <a:lnSpc>
                <a:spcPts val="2948"/>
              </a:lnSpc>
              <a:spcBef>
                <a:spcPct val="0"/>
              </a:spcBef>
              <a:buFont typeface="Arial"/>
              <a:buChar char="⚬"/>
            </a:pPr>
            <a:r>
              <a:rPr lang="en-US" sz="2105">
                <a:solidFill>
                  <a:srgbClr val="000000"/>
                </a:solidFill>
                <a:latin typeface="Helios"/>
                <a:ea typeface="Helios"/>
                <a:cs typeface="Helios"/>
                <a:sym typeface="Helios"/>
              </a:rPr>
              <a:t>Fermé : Le port rejette la connexion (aucun service actif).</a:t>
            </a:r>
          </a:p>
          <a:p>
            <a:pPr algn="just" marL="909368" indent="-303123" lvl="2">
              <a:lnSpc>
                <a:spcPts val="2948"/>
              </a:lnSpc>
              <a:spcBef>
                <a:spcPct val="0"/>
              </a:spcBef>
              <a:buFont typeface="Arial"/>
              <a:buChar char="⚬"/>
            </a:pPr>
            <a:r>
              <a:rPr lang="en-US" sz="2105">
                <a:solidFill>
                  <a:srgbClr val="000000"/>
                </a:solidFill>
                <a:latin typeface="Helios"/>
                <a:ea typeface="Helios"/>
                <a:cs typeface="Helios"/>
                <a:sym typeface="Helios"/>
              </a:rPr>
              <a:t>Filtré : Aucune réponse (pare-feu ou filtrage présent).</a:t>
            </a:r>
          </a:p>
          <a:p>
            <a:pPr algn="just">
              <a:lnSpc>
                <a:spcPts val="2948"/>
              </a:lnSpc>
              <a:spcBef>
                <a:spcPct val="0"/>
              </a:spcBef>
            </a:pPr>
          </a:p>
        </p:txBody>
      </p:sp>
      <p:sp>
        <p:nvSpPr>
          <p:cNvPr name="TextBox 12" id="12"/>
          <p:cNvSpPr txBox="true"/>
          <p:nvPr/>
        </p:nvSpPr>
        <p:spPr>
          <a:xfrm rot="0">
            <a:off x="1028700" y="1921991"/>
            <a:ext cx="3103859" cy="454025"/>
          </a:xfrm>
          <a:prstGeom prst="rect">
            <a:avLst/>
          </a:prstGeom>
        </p:spPr>
        <p:txBody>
          <a:bodyPr anchor="t" rtlCol="false" tIns="0" lIns="0" bIns="0" rIns="0">
            <a:spAutoFit/>
          </a:bodyPr>
          <a:lstStyle/>
          <a:p>
            <a:pPr algn="l" marL="647700" indent="-323850" lvl="1">
              <a:lnSpc>
                <a:spcPts val="3300"/>
              </a:lnSpc>
              <a:buFont typeface="Arial"/>
              <a:buChar char="•"/>
            </a:pPr>
            <a:r>
              <a:rPr lang="en-US" b="true" sz="3000">
                <a:solidFill>
                  <a:srgbClr val="3EDAD8"/>
                </a:solidFill>
                <a:latin typeface="Helios Bold"/>
                <a:ea typeface="Helios Bold"/>
                <a:cs typeface="Helios Bold"/>
                <a:sym typeface="Helios Bold"/>
              </a:rPr>
              <a:t>Portscan :</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6708426" y="1007040"/>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6377009" y="1338457"/>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2700000">
            <a:off x="3826817" y="519180"/>
            <a:ext cx="5636927" cy="605970"/>
          </a:xfrm>
          <a:custGeom>
            <a:avLst/>
            <a:gdLst/>
            <a:ahLst/>
            <a:cxnLst/>
            <a:rect r="r" b="b" t="t" l="l"/>
            <a:pathLst>
              <a:path h="605970" w="5636927">
                <a:moveTo>
                  <a:pt x="0" y="0"/>
                </a:moveTo>
                <a:lnTo>
                  <a:pt x="5636927" y="0"/>
                </a:lnTo>
                <a:lnTo>
                  <a:pt x="5636927" y="605969"/>
                </a:lnTo>
                <a:lnTo>
                  <a:pt x="0" y="605969"/>
                </a:lnTo>
                <a:lnTo>
                  <a:pt x="0" y="0"/>
                </a:lnTo>
                <a:close/>
              </a:path>
            </a:pathLst>
          </a:custGeom>
          <a:blipFill>
            <a:blip r:embed="rId3"/>
            <a:stretch>
              <a:fillRect l="0" t="0" r="0" b="0"/>
            </a:stretch>
          </a:blipFill>
        </p:spPr>
      </p:sp>
      <p:grpSp>
        <p:nvGrpSpPr>
          <p:cNvPr name="Group 7" id="7"/>
          <p:cNvGrpSpPr/>
          <p:nvPr/>
        </p:nvGrpSpPr>
        <p:grpSpPr>
          <a:xfrm rot="-8100000">
            <a:off x="5876289" y="161638"/>
            <a:ext cx="4275519" cy="1410169"/>
            <a:chOff x="0" y="0"/>
            <a:chExt cx="1273995" cy="420194"/>
          </a:xfrm>
        </p:grpSpPr>
        <p:sp>
          <p:nvSpPr>
            <p:cNvPr name="Freeform 8" id="8"/>
            <p:cNvSpPr/>
            <p:nvPr/>
          </p:nvSpPr>
          <p:spPr>
            <a:xfrm flipH="false" flipV="false" rot="0">
              <a:off x="0" y="0"/>
              <a:ext cx="1273995" cy="420194"/>
            </a:xfrm>
            <a:custGeom>
              <a:avLst/>
              <a:gdLst/>
              <a:ahLst/>
              <a:cxnLst/>
              <a:rect r="r" b="b" t="t" l="l"/>
              <a:pathLst>
                <a:path h="420194" w="1273995">
                  <a:moveTo>
                    <a:pt x="0" y="0"/>
                  </a:moveTo>
                  <a:lnTo>
                    <a:pt x="1273995" y="0"/>
                  </a:lnTo>
                  <a:lnTo>
                    <a:pt x="1273995" y="420194"/>
                  </a:lnTo>
                  <a:lnTo>
                    <a:pt x="0" y="420194"/>
                  </a:lnTo>
                  <a:close/>
                </a:path>
              </a:pathLst>
            </a:custGeom>
            <a:solidFill>
              <a:srgbClr val="16599D"/>
            </a:solidFill>
          </p:spPr>
        </p:sp>
        <p:sp>
          <p:nvSpPr>
            <p:cNvPr name="TextBox 9" id="9"/>
            <p:cNvSpPr txBox="true"/>
            <p:nvPr/>
          </p:nvSpPr>
          <p:spPr>
            <a:xfrm>
              <a:off x="0" y="-38100"/>
              <a:ext cx="1273995" cy="458294"/>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2700000">
            <a:off x="4743053" y="-287989"/>
            <a:ext cx="5636927" cy="605970"/>
          </a:xfrm>
          <a:custGeom>
            <a:avLst/>
            <a:gdLst/>
            <a:ahLst/>
            <a:cxnLst/>
            <a:rect r="r" b="b" t="t" l="l"/>
            <a:pathLst>
              <a:path h="605970" w="5636927">
                <a:moveTo>
                  <a:pt x="0" y="0"/>
                </a:moveTo>
                <a:lnTo>
                  <a:pt x="5636926" y="0"/>
                </a:lnTo>
                <a:lnTo>
                  <a:pt x="5636926" y="605970"/>
                </a:lnTo>
                <a:lnTo>
                  <a:pt x="0" y="605970"/>
                </a:lnTo>
                <a:lnTo>
                  <a:pt x="0" y="0"/>
                </a:lnTo>
                <a:close/>
              </a:path>
            </a:pathLst>
          </a:custGeom>
          <a:blipFill>
            <a:blip r:embed="rId3"/>
            <a:stretch>
              <a:fillRect l="0" t="0" r="0" b="0"/>
            </a:stretch>
          </a:blipFill>
        </p:spPr>
      </p:sp>
      <p:grpSp>
        <p:nvGrpSpPr>
          <p:cNvPr name="Group 11" id="11"/>
          <p:cNvGrpSpPr/>
          <p:nvPr/>
        </p:nvGrpSpPr>
        <p:grpSpPr>
          <a:xfrm rot="-8100000">
            <a:off x="6778257" y="-611085"/>
            <a:ext cx="4275519" cy="1369813"/>
            <a:chOff x="0" y="0"/>
            <a:chExt cx="1273995" cy="408169"/>
          </a:xfrm>
        </p:grpSpPr>
        <p:sp>
          <p:nvSpPr>
            <p:cNvPr name="Freeform 12" id="12"/>
            <p:cNvSpPr/>
            <p:nvPr/>
          </p:nvSpPr>
          <p:spPr>
            <a:xfrm flipH="false" flipV="false" rot="0">
              <a:off x="0" y="0"/>
              <a:ext cx="1273995" cy="408169"/>
            </a:xfrm>
            <a:custGeom>
              <a:avLst/>
              <a:gdLst/>
              <a:ahLst/>
              <a:cxnLst/>
              <a:rect r="r" b="b" t="t" l="l"/>
              <a:pathLst>
                <a:path h="408169" w="1273995">
                  <a:moveTo>
                    <a:pt x="0" y="0"/>
                  </a:moveTo>
                  <a:lnTo>
                    <a:pt x="1273995" y="0"/>
                  </a:lnTo>
                  <a:lnTo>
                    <a:pt x="1273995" y="408169"/>
                  </a:lnTo>
                  <a:lnTo>
                    <a:pt x="0" y="408169"/>
                  </a:lnTo>
                  <a:close/>
                </a:path>
              </a:pathLst>
            </a:custGeom>
            <a:solidFill>
              <a:srgbClr val="2978C8"/>
            </a:solidFill>
          </p:spPr>
        </p:sp>
        <p:sp>
          <p:nvSpPr>
            <p:cNvPr name="TextBox 13" id="13"/>
            <p:cNvSpPr txBox="true"/>
            <p:nvPr/>
          </p:nvSpPr>
          <p:spPr>
            <a:xfrm>
              <a:off x="0" y="-38100"/>
              <a:ext cx="1273995" cy="446269"/>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2700000">
            <a:off x="9562903" y="-1975037"/>
            <a:ext cx="11641929" cy="11641929"/>
          </a:xfrm>
          <a:custGeom>
            <a:avLst/>
            <a:gdLst/>
            <a:ahLst/>
            <a:cxnLst/>
            <a:rect r="r" b="b" t="t" l="l"/>
            <a:pathLst>
              <a:path h="11641929" w="11641929">
                <a:moveTo>
                  <a:pt x="0" y="0"/>
                </a:moveTo>
                <a:lnTo>
                  <a:pt x="11641929" y="0"/>
                </a:lnTo>
                <a:lnTo>
                  <a:pt x="11641929" y="11641930"/>
                </a:lnTo>
                <a:lnTo>
                  <a:pt x="0" y="11641930"/>
                </a:lnTo>
                <a:lnTo>
                  <a:pt x="0" y="0"/>
                </a:lnTo>
                <a:close/>
              </a:path>
            </a:pathLst>
          </a:custGeom>
          <a:blipFill>
            <a:blip r:embed="rId2">
              <a:alphaModFix amt="58000"/>
            </a:blip>
            <a:stretch>
              <a:fillRect l="0" t="0" r="0" b="0"/>
            </a:stretch>
          </a:blipFill>
        </p:spPr>
      </p:sp>
      <p:grpSp>
        <p:nvGrpSpPr>
          <p:cNvPr name="Group 15" id="15"/>
          <p:cNvGrpSpPr/>
          <p:nvPr/>
        </p:nvGrpSpPr>
        <p:grpSpPr>
          <a:xfrm rot="-2700000">
            <a:off x="9894321" y="-1643619"/>
            <a:ext cx="10863149" cy="10863149"/>
            <a:chOff x="0" y="0"/>
            <a:chExt cx="2041549" cy="2041549"/>
          </a:xfrm>
        </p:grpSpPr>
        <p:sp>
          <p:nvSpPr>
            <p:cNvPr name="Freeform 16" id="16"/>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17" id="17"/>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8624254" y="-2913686"/>
            <a:ext cx="13403282" cy="13403282"/>
            <a:chOff x="0" y="0"/>
            <a:chExt cx="812800" cy="812800"/>
          </a:xfrm>
        </p:grpSpPr>
        <p:sp>
          <p:nvSpPr>
            <p:cNvPr name="Freeform 19" id="19"/>
            <p:cNvSpPr/>
            <p:nvPr/>
          </p:nvSpPr>
          <p:spPr>
            <a:xfrm flipH="false" flipV="false" rot="0">
              <a:off x="14834" y="14834"/>
              <a:ext cx="783132" cy="783132"/>
            </a:xfrm>
            <a:custGeom>
              <a:avLst/>
              <a:gdLst/>
              <a:ahLst/>
              <a:cxnLst/>
              <a:rect r="r" b="b" t="t" l="l"/>
              <a:pathLst>
                <a:path h="783132" w="783132">
                  <a:moveTo>
                    <a:pt x="416889" y="10489"/>
                  </a:moveTo>
                  <a:lnTo>
                    <a:pt x="772643" y="366243"/>
                  </a:lnTo>
                  <a:cubicBezTo>
                    <a:pt x="779359" y="372959"/>
                    <a:pt x="783132" y="382068"/>
                    <a:pt x="783132" y="391566"/>
                  </a:cubicBezTo>
                  <a:cubicBezTo>
                    <a:pt x="783132" y="401064"/>
                    <a:pt x="779359" y="410173"/>
                    <a:pt x="772643" y="416889"/>
                  </a:cubicBezTo>
                  <a:lnTo>
                    <a:pt x="416889" y="772643"/>
                  </a:lnTo>
                  <a:cubicBezTo>
                    <a:pt x="410173" y="779359"/>
                    <a:pt x="401064" y="783132"/>
                    <a:pt x="391566" y="783132"/>
                  </a:cubicBezTo>
                  <a:cubicBezTo>
                    <a:pt x="382068" y="783132"/>
                    <a:pt x="372959" y="779359"/>
                    <a:pt x="366243" y="772643"/>
                  </a:cubicBezTo>
                  <a:lnTo>
                    <a:pt x="10489" y="416889"/>
                  </a:lnTo>
                  <a:cubicBezTo>
                    <a:pt x="3773" y="410173"/>
                    <a:pt x="0" y="401064"/>
                    <a:pt x="0" y="391566"/>
                  </a:cubicBezTo>
                  <a:cubicBezTo>
                    <a:pt x="0" y="382068"/>
                    <a:pt x="3773" y="372959"/>
                    <a:pt x="10489" y="366243"/>
                  </a:cubicBezTo>
                  <a:lnTo>
                    <a:pt x="366243" y="10489"/>
                  </a:lnTo>
                  <a:cubicBezTo>
                    <a:pt x="372959" y="3773"/>
                    <a:pt x="382068" y="0"/>
                    <a:pt x="391566" y="0"/>
                  </a:cubicBezTo>
                  <a:cubicBezTo>
                    <a:pt x="401064" y="0"/>
                    <a:pt x="410173" y="3773"/>
                    <a:pt x="416889" y="10489"/>
                  </a:cubicBezTo>
                  <a:close/>
                </a:path>
              </a:pathLst>
            </a:custGeom>
            <a:blipFill>
              <a:blip r:embed="rId4"/>
              <a:stretch>
                <a:fillRect l="-38888" t="0" r="-38888" b="0"/>
              </a:stretch>
            </a:blipFill>
          </p:spPr>
        </p:sp>
      </p:grpSp>
      <p:sp>
        <p:nvSpPr>
          <p:cNvPr name="Freeform 20" id="20"/>
          <p:cNvSpPr/>
          <p:nvPr/>
        </p:nvSpPr>
        <p:spPr>
          <a:xfrm flipH="false" flipV="false" rot="8100000">
            <a:off x="7965362" y="10637768"/>
            <a:ext cx="5636927" cy="605970"/>
          </a:xfrm>
          <a:custGeom>
            <a:avLst/>
            <a:gdLst/>
            <a:ahLst/>
            <a:cxnLst/>
            <a:rect r="r" b="b" t="t" l="l"/>
            <a:pathLst>
              <a:path h="605970" w="5636927">
                <a:moveTo>
                  <a:pt x="0" y="0"/>
                </a:moveTo>
                <a:lnTo>
                  <a:pt x="5636927" y="0"/>
                </a:lnTo>
                <a:lnTo>
                  <a:pt x="5636927" y="605969"/>
                </a:lnTo>
                <a:lnTo>
                  <a:pt x="0" y="605969"/>
                </a:lnTo>
                <a:lnTo>
                  <a:pt x="0" y="0"/>
                </a:lnTo>
                <a:close/>
              </a:path>
            </a:pathLst>
          </a:custGeom>
          <a:blipFill>
            <a:blip r:embed="rId3"/>
            <a:stretch>
              <a:fillRect l="0" t="0" r="0" b="0"/>
            </a:stretch>
          </a:blipFill>
        </p:spPr>
      </p:sp>
      <p:grpSp>
        <p:nvGrpSpPr>
          <p:cNvPr name="Group 21" id="21"/>
          <p:cNvGrpSpPr/>
          <p:nvPr/>
        </p:nvGrpSpPr>
        <p:grpSpPr>
          <a:xfrm rot="-2700000">
            <a:off x="10719628" y="6615897"/>
            <a:ext cx="10211745" cy="2440924"/>
            <a:chOff x="0" y="0"/>
            <a:chExt cx="3042837" cy="727333"/>
          </a:xfrm>
        </p:grpSpPr>
        <p:sp>
          <p:nvSpPr>
            <p:cNvPr name="Freeform 22" id="22"/>
            <p:cNvSpPr/>
            <p:nvPr/>
          </p:nvSpPr>
          <p:spPr>
            <a:xfrm flipH="false" flipV="false" rot="0">
              <a:off x="0" y="0"/>
              <a:ext cx="3042837" cy="727333"/>
            </a:xfrm>
            <a:custGeom>
              <a:avLst/>
              <a:gdLst/>
              <a:ahLst/>
              <a:cxnLst/>
              <a:rect r="r" b="b" t="t" l="l"/>
              <a:pathLst>
                <a:path h="727333" w="3042837">
                  <a:moveTo>
                    <a:pt x="0" y="0"/>
                  </a:moveTo>
                  <a:lnTo>
                    <a:pt x="3042837" y="0"/>
                  </a:lnTo>
                  <a:lnTo>
                    <a:pt x="3042837" y="727333"/>
                  </a:lnTo>
                  <a:lnTo>
                    <a:pt x="0" y="727333"/>
                  </a:lnTo>
                  <a:close/>
                </a:path>
              </a:pathLst>
            </a:custGeom>
            <a:solidFill>
              <a:srgbClr val="16599D"/>
            </a:solidFill>
          </p:spPr>
        </p:sp>
        <p:sp>
          <p:nvSpPr>
            <p:cNvPr name="TextBox 23" id="23"/>
            <p:cNvSpPr txBox="true"/>
            <p:nvPr/>
          </p:nvSpPr>
          <p:spPr>
            <a:xfrm>
              <a:off x="0" y="-38100"/>
              <a:ext cx="3042837" cy="765433"/>
            </a:xfrm>
            <a:prstGeom prst="rect">
              <a:avLst/>
            </a:prstGeom>
          </p:spPr>
          <p:txBody>
            <a:bodyPr anchor="ctr" rtlCol="false" tIns="50800" lIns="50800" bIns="50800" rIns="50800"/>
            <a:lstStyle/>
            <a:p>
              <a:pPr algn="ctr">
                <a:lnSpc>
                  <a:spcPts val="2659"/>
                </a:lnSpc>
                <a:spcBef>
                  <a:spcPct val="0"/>
                </a:spcBef>
              </a:pPr>
            </a:p>
          </p:txBody>
        </p:sp>
      </p:grpSp>
      <p:sp>
        <p:nvSpPr>
          <p:cNvPr name="Freeform 24" id="24"/>
          <p:cNvSpPr/>
          <p:nvPr/>
        </p:nvSpPr>
        <p:spPr>
          <a:xfrm flipH="false" flipV="false" rot="8100000">
            <a:off x="13721104" y="8138017"/>
            <a:ext cx="5636927" cy="605970"/>
          </a:xfrm>
          <a:custGeom>
            <a:avLst/>
            <a:gdLst/>
            <a:ahLst/>
            <a:cxnLst/>
            <a:rect r="r" b="b" t="t" l="l"/>
            <a:pathLst>
              <a:path h="605970" w="5636927">
                <a:moveTo>
                  <a:pt x="0" y="0"/>
                </a:moveTo>
                <a:lnTo>
                  <a:pt x="5636926" y="0"/>
                </a:lnTo>
                <a:lnTo>
                  <a:pt x="5636926" y="605970"/>
                </a:lnTo>
                <a:lnTo>
                  <a:pt x="0" y="605970"/>
                </a:lnTo>
                <a:lnTo>
                  <a:pt x="0" y="0"/>
                </a:lnTo>
                <a:close/>
              </a:path>
            </a:pathLst>
          </a:custGeom>
          <a:blipFill>
            <a:blip r:embed="rId3"/>
            <a:stretch>
              <a:fillRect l="0" t="0" r="0" b="0"/>
            </a:stretch>
          </a:blipFill>
        </p:spPr>
      </p:sp>
      <p:grpSp>
        <p:nvGrpSpPr>
          <p:cNvPr name="Group 25" id="25"/>
          <p:cNvGrpSpPr/>
          <p:nvPr/>
        </p:nvGrpSpPr>
        <p:grpSpPr>
          <a:xfrm rot="-2700000">
            <a:off x="14773604" y="8138004"/>
            <a:ext cx="5641848" cy="2550578"/>
            <a:chOff x="0" y="0"/>
            <a:chExt cx="1681125" cy="760006"/>
          </a:xfrm>
        </p:grpSpPr>
        <p:sp>
          <p:nvSpPr>
            <p:cNvPr name="Freeform 26" id="26"/>
            <p:cNvSpPr/>
            <p:nvPr/>
          </p:nvSpPr>
          <p:spPr>
            <a:xfrm flipH="false" flipV="false" rot="0">
              <a:off x="0" y="0"/>
              <a:ext cx="1681125" cy="760006"/>
            </a:xfrm>
            <a:custGeom>
              <a:avLst/>
              <a:gdLst/>
              <a:ahLst/>
              <a:cxnLst/>
              <a:rect r="r" b="b" t="t" l="l"/>
              <a:pathLst>
                <a:path h="760006" w="1681125">
                  <a:moveTo>
                    <a:pt x="0" y="0"/>
                  </a:moveTo>
                  <a:lnTo>
                    <a:pt x="1681125" y="0"/>
                  </a:lnTo>
                  <a:lnTo>
                    <a:pt x="1681125" y="760006"/>
                  </a:lnTo>
                  <a:lnTo>
                    <a:pt x="0" y="760006"/>
                  </a:lnTo>
                  <a:close/>
                </a:path>
              </a:pathLst>
            </a:custGeom>
            <a:solidFill>
              <a:srgbClr val="2978C8"/>
            </a:solidFill>
          </p:spPr>
        </p:sp>
        <p:sp>
          <p:nvSpPr>
            <p:cNvPr name="TextBox 27" id="27"/>
            <p:cNvSpPr txBox="true"/>
            <p:nvPr/>
          </p:nvSpPr>
          <p:spPr>
            <a:xfrm>
              <a:off x="0" y="-38100"/>
              <a:ext cx="1681125" cy="798106"/>
            </a:xfrm>
            <a:prstGeom prst="rect">
              <a:avLst/>
            </a:prstGeom>
          </p:spPr>
          <p:txBody>
            <a:bodyPr anchor="ctr" rtlCol="false" tIns="50800" lIns="50800" bIns="50800" rIns="50800"/>
            <a:lstStyle/>
            <a:p>
              <a:pPr algn="ctr">
                <a:lnSpc>
                  <a:spcPts val="2659"/>
                </a:lnSpc>
                <a:spcBef>
                  <a:spcPct val="0"/>
                </a:spcBef>
              </a:pPr>
            </a:p>
          </p:txBody>
        </p:sp>
      </p:grpSp>
      <p:grpSp>
        <p:nvGrpSpPr>
          <p:cNvPr name="Group 28" id="28"/>
          <p:cNvGrpSpPr/>
          <p:nvPr/>
        </p:nvGrpSpPr>
        <p:grpSpPr>
          <a:xfrm rot="-10800000">
            <a:off x="1028700" y="5772330"/>
            <a:ext cx="934250" cy="106173"/>
            <a:chOff x="0" y="0"/>
            <a:chExt cx="278383" cy="31637"/>
          </a:xfrm>
        </p:grpSpPr>
        <p:sp>
          <p:nvSpPr>
            <p:cNvPr name="Freeform 29" id="29"/>
            <p:cNvSpPr/>
            <p:nvPr/>
          </p:nvSpPr>
          <p:spPr>
            <a:xfrm flipH="false" flipV="false" rot="0">
              <a:off x="0" y="0"/>
              <a:ext cx="278383" cy="31637"/>
            </a:xfrm>
            <a:custGeom>
              <a:avLst/>
              <a:gdLst/>
              <a:ahLst/>
              <a:cxnLst/>
              <a:rect r="r" b="b" t="t" l="l"/>
              <a:pathLst>
                <a:path h="31637" w="278383">
                  <a:moveTo>
                    <a:pt x="15818" y="0"/>
                  </a:moveTo>
                  <a:lnTo>
                    <a:pt x="262564" y="0"/>
                  </a:lnTo>
                  <a:cubicBezTo>
                    <a:pt x="266759" y="0"/>
                    <a:pt x="270783" y="1667"/>
                    <a:pt x="273749" y="4633"/>
                  </a:cubicBezTo>
                  <a:cubicBezTo>
                    <a:pt x="276716" y="7600"/>
                    <a:pt x="278383" y="11623"/>
                    <a:pt x="278383" y="15818"/>
                  </a:cubicBezTo>
                  <a:lnTo>
                    <a:pt x="278383" y="15818"/>
                  </a:lnTo>
                  <a:cubicBezTo>
                    <a:pt x="278383" y="24555"/>
                    <a:pt x="271300" y="31637"/>
                    <a:pt x="262564" y="31637"/>
                  </a:cubicBezTo>
                  <a:lnTo>
                    <a:pt x="15818" y="31637"/>
                  </a:lnTo>
                  <a:cubicBezTo>
                    <a:pt x="11623" y="31637"/>
                    <a:pt x="7600" y="29970"/>
                    <a:pt x="4633" y="27004"/>
                  </a:cubicBezTo>
                  <a:cubicBezTo>
                    <a:pt x="1667" y="24037"/>
                    <a:pt x="0" y="20014"/>
                    <a:pt x="0" y="15818"/>
                  </a:cubicBezTo>
                  <a:lnTo>
                    <a:pt x="0" y="15818"/>
                  </a:lnTo>
                  <a:cubicBezTo>
                    <a:pt x="0" y="11623"/>
                    <a:pt x="1667" y="7600"/>
                    <a:pt x="4633" y="4633"/>
                  </a:cubicBezTo>
                  <a:cubicBezTo>
                    <a:pt x="7600" y="1667"/>
                    <a:pt x="11623" y="0"/>
                    <a:pt x="15818" y="0"/>
                  </a:cubicBezTo>
                  <a:close/>
                </a:path>
              </a:pathLst>
            </a:custGeom>
            <a:solidFill>
              <a:srgbClr val="2978C8"/>
            </a:solidFill>
          </p:spPr>
        </p:sp>
        <p:sp>
          <p:nvSpPr>
            <p:cNvPr name="TextBox 30" id="30"/>
            <p:cNvSpPr txBox="true"/>
            <p:nvPr/>
          </p:nvSpPr>
          <p:spPr>
            <a:xfrm>
              <a:off x="0" y="-38100"/>
              <a:ext cx="278383" cy="69737"/>
            </a:xfrm>
            <a:prstGeom prst="rect">
              <a:avLst/>
            </a:prstGeom>
          </p:spPr>
          <p:txBody>
            <a:bodyPr anchor="ctr" rtlCol="false" tIns="50800" lIns="50800" bIns="50800" rIns="50800"/>
            <a:lstStyle/>
            <a:p>
              <a:pPr algn="ctr">
                <a:lnSpc>
                  <a:spcPts val="2659"/>
                </a:lnSpc>
                <a:spcBef>
                  <a:spcPct val="0"/>
                </a:spcBef>
              </a:pPr>
            </a:p>
          </p:txBody>
        </p:sp>
      </p:grpSp>
      <p:grpSp>
        <p:nvGrpSpPr>
          <p:cNvPr name="Group 31" id="31"/>
          <p:cNvGrpSpPr/>
          <p:nvPr/>
        </p:nvGrpSpPr>
        <p:grpSpPr>
          <a:xfrm rot="-10800000">
            <a:off x="2058200" y="5772330"/>
            <a:ext cx="312889" cy="106173"/>
            <a:chOff x="0" y="0"/>
            <a:chExt cx="93233" cy="31637"/>
          </a:xfrm>
        </p:grpSpPr>
        <p:sp>
          <p:nvSpPr>
            <p:cNvPr name="Freeform 32" id="32"/>
            <p:cNvSpPr/>
            <p:nvPr/>
          </p:nvSpPr>
          <p:spPr>
            <a:xfrm flipH="false" flipV="false" rot="0">
              <a:off x="0" y="0"/>
              <a:ext cx="93233" cy="31637"/>
            </a:xfrm>
            <a:custGeom>
              <a:avLst/>
              <a:gdLst/>
              <a:ahLst/>
              <a:cxnLst/>
              <a:rect r="r" b="b" t="t" l="l"/>
              <a:pathLst>
                <a:path h="31637" w="93233">
                  <a:moveTo>
                    <a:pt x="15818" y="0"/>
                  </a:moveTo>
                  <a:lnTo>
                    <a:pt x="77415" y="0"/>
                  </a:lnTo>
                  <a:cubicBezTo>
                    <a:pt x="86151" y="0"/>
                    <a:pt x="93233" y="7082"/>
                    <a:pt x="93233" y="15818"/>
                  </a:cubicBezTo>
                  <a:lnTo>
                    <a:pt x="93233" y="15818"/>
                  </a:lnTo>
                  <a:cubicBezTo>
                    <a:pt x="93233" y="20014"/>
                    <a:pt x="91566" y="24037"/>
                    <a:pt x="88600" y="27004"/>
                  </a:cubicBezTo>
                  <a:cubicBezTo>
                    <a:pt x="85633" y="29970"/>
                    <a:pt x="81610" y="31637"/>
                    <a:pt x="77415" y="31637"/>
                  </a:cubicBezTo>
                  <a:lnTo>
                    <a:pt x="15818" y="31637"/>
                  </a:lnTo>
                  <a:cubicBezTo>
                    <a:pt x="11623" y="31637"/>
                    <a:pt x="7600" y="29970"/>
                    <a:pt x="4633" y="27004"/>
                  </a:cubicBezTo>
                  <a:cubicBezTo>
                    <a:pt x="1667" y="24037"/>
                    <a:pt x="0" y="20014"/>
                    <a:pt x="0" y="15818"/>
                  </a:cubicBezTo>
                  <a:lnTo>
                    <a:pt x="0" y="15818"/>
                  </a:lnTo>
                  <a:cubicBezTo>
                    <a:pt x="0" y="11623"/>
                    <a:pt x="1667" y="7600"/>
                    <a:pt x="4633" y="4633"/>
                  </a:cubicBezTo>
                  <a:cubicBezTo>
                    <a:pt x="7600" y="1667"/>
                    <a:pt x="11623" y="0"/>
                    <a:pt x="15818" y="0"/>
                  </a:cubicBezTo>
                  <a:close/>
                </a:path>
              </a:pathLst>
            </a:custGeom>
            <a:solidFill>
              <a:srgbClr val="292A2B"/>
            </a:solidFill>
          </p:spPr>
        </p:sp>
        <p:sp>
          <p:nvSpPr>
            <p:cNvPr name="TextBox 33" id="33"/>
            <p:cNvSpPr txBox="true"/>
            <p:nvPr/>
          </p:nvSpPr>
          <p:spPr>
            <a:xfrm>
              <a:off x="0" y="-38100"/>
              <a:ext cx="93233" cy="69737"/>
            </a:xfrm>
            <a:prstGeom prst="rect">
              <a:avLst/>
            </a:prstGeom>
          </p:spPr>
          <p:txBody>
            <a:bodyPr anchor="ctr" rtlCol="false" tIns="50800" lIns="50800" bIns="50800" rIns="50800"/>
            <a:lstStyle/>
            <a:p>
              <a:pPr algn="ctr">
                <a:lnSpc>
                  <a:spcPts val="2659"/>
                </a:lnSpc>
                <a:spcBef>
                  <a:spcPct val="0"/>
                </a:spcBef>
              </a:pPr>
            </a:p>
          </p:txBody>
        </p:sp>
      </p:grpSp>
      <p:sp>
        <p:nvSpPr>
          <p:cNvPr name="TextBox 34" id="34"/>
          <p:cNvSpPr txBox="true"/>
          <p:nvPr/>
        </p:nvSpPr>
        <p:spPr>
          <a:xfrm rot="0">
            <a:off x="1028700" y="2591090"/>
            <a:ext cx="6615789" cy="1113789"/>
          </a:xfrm>
          <a:prstGeom prst="rect">
            <a:avLst/>
          </a:prstGeom>
        </p:spPr>
        <p:txBody>
          <a:bodyPr anchor="t" rtlCol="false" tIns="0" lIns="0" bIns="0" rIns="0">
            <a:spAutoFit/>
          </a:bodyPr>
          <a:lstStyle/>
          <a:p>
            <a:pPr algn="l">
              <a:lnSpc>
                <a:spcPts val="8469"/>
              </a:lnSpc>
            </a:pPr>
            <a:r>
              <a:rPr lang="en-US" b="true" sz="7699">
                <a:solidFill>
                  <a:srgbClr val="16599D"/>
                </a:solidFill>
                <a:latin typeface="Helios Bold"/>
                <a:ea typeface="Helios Bold"/>
                <a:cs typeface="Helios Bold"/>
                <a:sym typeface="Helios Bold"/>
              </a:rPr>
              <a:t>MERCI</a:t>
            </a:r>
          </a:p>
        </p:txBody>
      </p:sp>
      <p:sp>
        <p:nvSpPr>
          <p:cNvPr name="TextBox 35" id="35"/>
          <p:cNvSpPr txBox="true"/>
          <p:nvPr/>
        </p:nvSpPr>
        <p:spPr>
          <a:xfrm rot="0">
            <a:off x="1028700" y="3715782"/>
            <a:ext cx="7547929" cy="695848"/>
          </a:xfrm>
          <a:prstGeom prst="rect">
            <a:avLst/>
          </a:prstGeom>
        </p:spPr>
        <p:txBody>
          <a:bodyPr anchor="t" rtlCol="false" tIns="0" lIns="0" bIns="0" rIns="0">
            <a:spAutoFit/>
          </a:bodyPr>
          <a:lstStyle/>
          <a:p>
            <a:pPr algn="l">
              <a:lnSpc>
                <a:spcPts val="5663"/>
              </a:lnSpc>
              <a:spcBef>
                <a:spcPct val="0"/>
              </a:spcBef>
            </a:pPr>
            <a:r>
              <a:rPr lang="en-US" sz="4045">
                <a:solidFill>
                  <a:srgbClr val="292A2B"/>
                </a:solidFill>
                <a:latin typeface="Helios"/>
                <a:ea typeface="Helios"/>
                <a:cs typeface="Helios"/>
                <a:sym typeface="Helios"/>
              </a:rPr>
              <a:t>POUR VOTRE ATTENTION </a:t>
            </a:r>
          </a:p>
        </p:txBody>
      </p:sp>
      <p:sp>
        <p:nvSpPr>
          <p:cNvPr name="Freeform 36" id="36"/>
          <p:cNvSpPr/>
          <p:nvPr/>
        </p:nvSpPr>
        <p:spPr>
          <a:xfrm flipH="false" flipV="false" rot="0">
            <a:off x="384323" y="0"/>
            <a:ext cx="4702027" cy="1757382"/>
          </a:xfrm>
          <a:custGeom>
            <a:avLst/>
            <a:gdLst/>
            <a:ahLst/>
            <a:cxnLst/>
            <a:rect r="r" b="b" t="t" l="l"/>
            <a:pathLst>
              <a:path h="1757382" w="4702027">
                <a:moveTo>
                  <a:pt x="0" y="0"/>
                </a:moveTo>
                <a:lnTo>
                  <a:pt x="4702027" y="0"/>
                </a:lnTo>
                <a:lnTo>
                  <a:pt x="4702027" y="1757382"/>
                </a:lnTo>
                <a:lnTo>
                  <a:pt x="0" y="1757382"/>
                </a:lnTo>
                <a:lnTo>
                  <a:pt x="0" y="0"/>
                </a:lnTo>
                <a:close/>
              </a:path>
            </a:pathLst>
          </a:custGeom>
          <a:blipFill>
            <a:blip r:embed="rId5"/>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grpSp>
        <p:nvGrpSpPr>
          <p:cNvPr name="Group 2" id="2"/>
          <p:cNvGrpSpPr/>
          <p:nvPr/>
        </p:nvGrpSpPr>
        <p:grpSpPr>
          <a:xfrm rot="-8100000">
            <a:off x="12856426" y="4251714"/>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0" y="1274807"/>
            <a:ext cx="10791349" cy="727075"/>
          </a:xfrm>
          <a:prstGeom prst="rect">
            <a:avLst/>
          </a:prstGeom>
        </p:spPr>
        <p:txBody>
          <a:bodyPr anchor="t" rtlCol="false" tIns="0" lIns="0" bIns="0" rIns="0">
            <a:spAutoFit/>
          </a:bodyPr>
          <a:lstStyle/>
          <a:p>
            <a:pPr algn="l" marL="1079502" indent="-539751" lvl="1">
              <a:lnSpc>
                <a:spcPts val="5500"/>
              </a:lnSpc>
              <a:buFont typeface="Arial"/>
              <a:buChar char="•"/>
            </a:pPr>
            <a:r>
              <a:rPr lang="en-US" b="true" sz="5000">
                <a:solidFill>
                  <a:srgbClr val="16599D"/>
                </a:solidFill>
                <a:latin typeface="Helios Bold"/>
                <a:ea typeface="Helios Bold"/>
                <a:cs typeface="Helios Bold"/>
                <a:sym typeface="Helios Bold"/>
              </a:rPr>
              <a:t>Définition des attaques traiter : </a:t>
            </a:r>
          </a:p>
        </p:txBody>
      </p:sp>
      <p:sp>
        <p:nvSpPr>
          <p:cNvPr name="Freeform 6" id="6"/>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sp>
        <p:nvSpPr>
          <p:cNvPr name="Freeform 7" id="7"/>
          <p:cNvSpPr/>
          <p:nvPr/>
        </p:nvSpPr>
        <p:spPr>
          <a:xfrm flipH="false" flipV="false" rot="0">
            <a:off x="10335123" y="1236707"/>
            <a:ext cx="7565231" cy="7845425"/>
          </a:xfrm>
          <a:custGeom>
            <a:avLst/>
            <a:gdLst/>
            <a:ahLst/>
            <a:cxnLst/>
            <a:rect r="r" b="b" t="t" l="l"/>
            <a:pathLst>
              <a:path h="7845425" w="7565231">
                <a:moveTo>
                  <a:pt x="0" y="0"/>
                </a:moveTo>
                <a:lnTo>
                  <a:pt x="7565231" y="0"/>
                </a:lnTo>
                <a:lnTo>
                  <a:pt x="7565231" y="7845425"/>
                </a:lnTo>
                <a:lnTo>
                  <a:pt x="0" y="7845425"/>
                </a:lnTo>
                <a:lnTo>
                  <a:pt x="0" y="0"/>
                </a:lnTo>
                <a:close/>
              </a:path>
            </a:pathLst>
          </a:custGeom>
          <a:blipFill>
            <a:blip r:embed="rId3"/>
            <a:stretch>
              <a:fillRect l="0" t="0" r="0" b="0"/>
            </a:stretch>
          </a:blipFill>
          <a:ln w="38100" cap="sq">
            <a:solidFill>
              <a:srgbClr val="FFFFFF"/>
            </a:solidFill>
            <a:prstDash val="solid"/>
            <a:miter/>
          </a:ln>
        </p:spPr>
      </p:sp>
      <p:sp>
        <p:nvSpPr>
          <p:cNvPr name="Freeform 8" id="8"/>
          <p:cNvSpPr/>
          <p:nvPr/>
        </p:nvSpPr>
        <p:spPr>
          <a:xfrm flipH="false" flipV="false" rot="0">
            <a:off x="552481" y="2845476"/>
            <a:ext cx="8591519" cy="4027274"/>
          </a:xfrm>
          <a:custGeom>
            <a:avLst/>
            <a:gdLst/>
            <a:ahLst/>
            <a:cxnLst/>
            <a:rect r="r" b="b" t="t" l="l"/>
            <a:pathLst>
              <a:path h="4027274" w="8591519">
                <a:moveTo>
                  <a:pt x="0" y="0"/>
                </a:moveTo>
                <a:lnTo>
                  <a:pt x="8591519" y="0"/>
                </a:lnTo>
                <a:lnTo>
                  <a:pt x="8591519" y="4027274"/>
                </a:lnTo>
                <a:lnTo>
                  <a:pt x="0" y="4027274"/>
                </a:lnTo>
                <a:lnTo>
                  <a:pt x="0" y="0"/>
                </a:lnTo>
                <a:close/>
              </a:path>
            </a:pathLst>
          </a:custGeom>
          <a:blipFill>
            <a:blip r:embed="rId4">
              <a:alphaModFix amt="40000"/>
            </a:blip>
            <a:stretch>
              <a:fillRect l="0" t="0" r="0" b="0"/>
            </a:stretch>
          </a:blipFill>
        </p:spPr>
      </p:sp>
      <p:sp>
        <p:nvSpPr>
          <p:cNvPr name="TextBox 9" id="9"/>
          <p:cNvSpPr txBox="true"/>
          <p:nvPr/>
        </p:nvSpPr>
        <p:spPr>
          <a:xfrm rot="0">
            <a:off x="1110057" y="3804696"/>
            <a:ext cx="7476368" cy="1851660"/>
          </a:xfrm>
          <a:prstGeom prst="rect">
            <a:avLst/>
          </a:prstGeom>
        </p:spPr>
        <p:txBody>
          <a:bodyPr anchor="t" rtlCol="false" tIns="0" lIns="0" bIns="0" rIns="0">
            <a:spAutoFit/>
          </a:bodyPr>
          <a:lstStyle/>
          <a:p>
            <a:pPr algn="just" marL="453393" indent="-226697" lvl="1">
              <a:lnSpc>
                <a:spcPts val="2940"/>
              </a:lnSpc>
              <a:buFont typeface="Arial"/>
              <a:buChar char="•"/>
            </a:pPr>
            <a:r>
              <a:rPr lang="en-US" sz="2100">
                <a:solidFill>
                  <a:srgbClr val="000000"/>
                </a:solidFill>
                <a:latin typeface="Helios"/>
                <a:ea typeface="Helios"/>
                <a:cs typeface="Helios"/>
                <a:sym typeface="Helios"/>
              </a:rPr>
              <a:t>Utilise un réseau de machines compromises (botnets).</a:t>
            </a:r>
          </a:p>
          <a:p>
            <a:pPr algn="just" marL="453393" indent="-226697" lvl="1">
              <a:lnSpc>
                <a:spcPts val="2940"/>
              </a:lnSpc>
              <a:buFont typeface="Arial"/>
              <a:buChar char="•"/>
            </a:pPr>
            <a:r>
              <a:rPr lang="en-US" sz="2100">
                <a:solidFill>
                  <a:srgbClr val="000000"/>
                </a:solidFill>
                <a:latin typeface="Helios"/>
                <a:ea typeface="Helios"/>
                <a:cs typeface="Helios"/>
                <a:sym typeface="Helios"/>
              </a:rPr>
              <a:t>E</a:t>
            </a:r>
            <a:r>
              <a:rPr lang="en-US" sz="2100">
                <a:solidFill>
                  <a:srgbClr val="000000"/>
                </a:solidFill>
                <a:latin typeface="Helios"/>
                <a:ea typeface="Helios"/>
                <a:cs typeface="Helios"/>
                <a:sym typeface="Helios"/>
              </a:rPr>
              <a:t>nvoie un volume massif de requêtes vers une cible.</a:t>
            </a:r>
          </a:p>
          <a:p>
            <a:pPr algn="just" marL="453393" indent="-226697" lvl="1">
              <a:lnSpc>
                <a:spcPts val="2940"/>
              </a:lnSpc>
              <a:spcBef>
                <a:spcPct val="0"/>
              </a:spcBef>
              <a:buFont typeface="Arial"/>
              <a:buChar char="•"/>
            </a:pPr>
            <a:r>
              <a:rPr lang="en-US" sz="2100">
                <a:solidFill>
                  <a:srgbClr val="000000"/>
                </a:solidFill>
                <a:latin typeface="Helios"/>
                <a:ea typeface="Helios"/>
                <a:cs typeface="Helios"/>
                <a:sym typeface="Helios"/>
              </a:rPr>
              <a:t>Objectif : saturer</a:t>
            </a:r>
            <a:r>
              <a:rPr lang="en-US" sz="2100">
                <a:solidFill>
                  <a:srgbClr val="000000"/>
                </a:solidFill>
                <a:latin typeface="Helios"/>
                <a:ea typeface="Helios"/>
                <a:cs typeface="Helios"/>
                <a:sym typeface="Helios"/>
              </a:rPr>
              <a:t> le serveur et empêcher l’accès légitime.</a:t>
            </a:r>
          </a:p>
          <a:p>
            <a:pPr algn="just" marL="453393" indent="-226697" lvl="1">
              <a:lnSpc>
                <a:spcPts val="2940"/>
              </a:lnSpc>
              <a:spcBef>
                <a:spcPct val="0"/>
              </a:spcBef>
              <a:buFont typeface="Arial"/>
              <a:buChar char="•"/>
            </a:pPr>
            <a:r>
              <a:rPr lang="en-US" sz="2100">
                <a:solidFill>
                  <a:srgbClr val="000000"/>
                </a:solidFill>
                <a:latin typeface="Helios"/>
                <a:ea typeface="Helios"/>
                <a:cs typeface="Helios"/>
                <a:sym typeface="Helios"/>
              </a:rPr>
              <a:t>R</a:t>
            </a:r>
            <a:r>
              <a:rPr lang="en-US" sz="2100">
                <a:solidFill>
                  <a:srgbClr val="000000"/>
                </a:solidFill>
                <a:latin typeface="Helios"/>
                <a:ea typeface="Helios"/>
                <a:cs typeface="Helios"/>
                <a:sym typeface="Helios"/>
              </a:rPr>
              <a:t>end le site ou service indisponible.</a:t>
            </a:r>
          </a:p>
          <a:p>
            <a:pPr algn="just">
              <a:lnSpc>
                <a:spcPts val="2940"/>
              </a:lnSpc>
              <a:spcBef>
                <a:spcPct val="0"/>
              </a:spcBef>
            </a:pPr>
          </a:p>
        </p:txBody>
      </p:sp>
      <p:sp>
        <p:nvSpPr>
          <p:cNvPr name="TextBox 10" id="10"/>
          <p:cNvSpPr txBox="true"/>
          <p:nvPr/>
        </p:nvSpPr>
        <p:spPr>
          <a:xfrm rot="0">
            <a:off x="1028700" y="2391451"/>
            <a:ext cx="1980836" cy="454025"/>
          </a:xfrm>
          <a:prstGeom prst="rect">
            <a:avLst/>
          </a:prstGeom>
        </p:spPr>
        <p:txBody>
          <a:bodyPr anchor="t" rtlCol="false" tIns="0" lIns="0" bIns="0" rIns="0">
            <a:spAutoFit/>
          </a:bodyPr>
          <a:lstStyle/>
          <a:p>
            <a:pPr algn="l" marL="647700" indent="-323850" lvl="1">
              <a:lnSpc>
                <a:spcPts val="3300"/>
              </a:lnSpc>
              <a:buFont typeface="Arial"/>
              <a:buChar char="•"/>
            </a:pPr>
            <a:r>
              <a:rPr lang="en-US" b="true" sz="3000">
                <a:solidFill>
                  <a:srgbClr val="006CCD"/>
                </a:solidFill>
                <a:latin typeface="Helios Bold"/>
                <a:ea typeface="Helios Bold"/>
                <a:cs typeface="Helios Bold"/>
                <a:sym typeface="Helios Bold"/>
              </a:rPr>
              <a:t>DDos :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grpSp>
        <p:nvGrpSpPr>
          <p:cNvPr name="Group 2" id="2"/>
          <p:cNvGrpSpPr/>
          <p:nvPr/>
        </p:nvGrpSpPr>
        <p:grpSpPr>
          <a:xfrm rot="-8100000">
            <a:off x="12856426" y="4251714"/>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0" y="1057275"/>
            <a:ext cx="11229048" cy="778510"/>
          </a:xfrm>
          <a:prstGeom prst="rect">
            <a:avLst/>
          </a:prstGeom>
        </p:spPr>
        <p:txBody>
          <a:bodyPr anchor="t" rtlCol="false" tIns="0" lIns="0" bIns="0" rIns="0">
            <a:spAutoFit/>
          </a:bodyPr>
          <a:lstStyle/>
          <a:p>
            <a:pPr algn="l" marL="1144271" indent="-572135" lvl="1">
              <a:lnSpc>
                <a:spcPts val="5830"/>
              </a:lnSpc>
              <a:buFont typeface="Arial"/>
              <a:buChar char="•"/>
            </a:pPr>
            <a:r>
              <a:rPr lang="en-US" b="true" sz="5300">
                <a:solidFill>
                  <a:srgbClr val="16599D"/>
                </a:solidFill>
                <a:latin typeface="Helios Bold"/>
                <a:ea typeface="Helios Bold"/>
                <a:cs typeface="Helios Bold"/>
                <a:sym typeface="Helios Bold"/>
              </a:rPr>
              <a:t>Définition des attaques traiter : </a:t>
            </a:r>
          </a:p>
        </p:txBody>
      </p:sp>
      <p:sp>
        <p:nvSpPr>
          <p:cNvPr name="Freeform 6" id="6"/>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sp>
        <p:nvSpPr>
          <p:cNvPr name="Freeform 7" id="7"/>
          <p:cNvSpPr/>
          <p:nvPr/>
        </p:nvSpPr>
        <p:spPr>
          <a:xfrm flipH="false" flipV="false" rot="0">
            <a:off x="10151231" y="1028700"/>
            <a:ext cx="8136769" cy="8723784"/>
          </a:xfrm>
          <a:custGeom>
            <a:avLst/>
            <a:gdLst/>
            <a:ahLst/>
            <a:cxnLst/>
            <a:rect r="r" b="b" t="t" l="l"/>
            <a:pathLst>
              <a:path h="8723784" w="8136769">
                <a:moveTo>
                  <a:pt x="0" y="0"/>
                </a:moveTo>
                <a:lnTo>
                  <a:pt x="8136769" y="0"/>
                </a:lnTo>
                <a:lnTo>
                  <a:pt x="8136769" y="8723784"/>
                </a:lnTo>
                <a:lnTo>
                  <a:pt x="0" y="8723784"/>
                </a:lnTo>
                <a:lnTo>
                  <a:pt x="0" y="0"/>
                </a:lnTo>
                <a:close/>
              </a:path>
            </a:pathLst>
          </a:custGeom>
          <a:blipFill>
            <a:blip r:embed="rId3"/>
            <a:stretch>
              <a:fillRect l="-1692" t="0" r="-1692" b="0"/>
            </a:stretch>
          </a:blipFill>
          <a:ln w="38100" cap="sq">
            <a:solidFill>
              <a:srgbClr val="F7FBFF"/>
            </a:solidFill>
            <a:prstDash val="solid"/>
            <a:miter/>
          </a:ln>
        </p:spPr>
      </p:sp>
      <p:sp>
        <p:nvSpPr>
          <p:cNvPr name="Freeform 8" id="8"/>
          <p:cNvSpPr/>
          <p:nvPr/>
        </p:nvSpPr>
        <p:spPr>
          <a:xfrm flipH="false" flipV="false" rot="0">
            <a:off x="-762252" y="2577305"/>
            <a:ext cx="11587696" cy="7348885"/>
          </a:xfrm>
          <a:custGeom>
            <a:avLst/>
            <a:gdLst/>
            <a:ahLst/>
            <a:cxnLst/>
            <a:rect r="r" b="b" t="t" l="l"/>
            <a:pathLst>
              <a:path h="7348885" w="11587696">
                <a:moveTo>
                  <a:pt x="0" y="0"/>
                </a:moveTo>
                <a:lnTo>
                  <a:pt x="11587696" y="0"/>
                </a:lnTo>
                <a:lnTo>
                  <a:pt x="11587696" y="7348886"/>
                </a:lnTo>
                <a:lnTo>
                  <a:pt x="0" y="7348886"/>
                </a:lnTo>
                <a:lnTo>
                  <a:pt x="0" y="0"/>
                </a:lnTo>
                <a:close/>
              </a:path>
            </a:pathLst>
          </a:custGeom>
          <a:blipFill>
            <a:blip r:embed="rId4">
              <a:alphaModFix amt="40000"/>
            </a:blip>
            <a:stretch>
              <a:fillRect l="-32441" t="0" r="-2853" b="0"/>
            </a:stretch>
          </a:blipFill>
        </p:spPr>
      </p:sp>
      <p:sp>
        <p:nvSpPr>
          <p:cNvPr name="TextBox 9" id="9"/>
          <p:cNvSpPr txBox="true"/>
          <p:nvPr/>
        </p:nvSpPr>
        <p:spPr>
          <a:xfrm rot="0">
            <a:off x="81778" y="4002554"/>
            <a:ext cx="9899636" cy="3983696"/>
          </a:xfrm>
          <a:prstGeom prst="rect">
            <a:avLst/>
          </a:prstGeom>
        </p:spPr>
        <p:txBody>
          <a:bodyPr anchor="t" rtlCol="false" tIns="0" lIns="0" bIns="0" rIns="0">
            <a:spAutoFit/>
          </a:bodyPr>
          <a:lstStyle/>
          <a:p>
            <a:pPr algn="just">
              <a:lnSpc>
                <a:spcPts val="3656"/>
              </a:lnSpc>
            </a:pPr>
            <a:r>
              <a:rPr lang="en-US" sz="2611" b="true">
                <a:solidFill>
                  <a:srgbClr val="000000"/>
                </a:solidFill>
                <a:latin typeface="Helios Bold"/>
                <a:ea typeface="Helios Bold"/>
                <a:cs typeface="Helios Bold"/>
                <a:sym typeface="Helios Bold"/>
              </a:rPr>
              <a:t>Types utilisés dans notre projet :</a:t>
            </a:r>
          </a:p>
          <a:p>
            <a:pPr algn="just" marL="477478" indent="-238739" lvl="1">
              <a:lnSpc>
                <a:spcPts val="3096"/>
              </a:lnSpc>
              <a:buFont typeface="Arial"/>
              <a:buChar char="•"/>
            </a:pPr>
            <a:r>
              <a:rPr lang="en-US" b="true" sz="2211">
                <a:solidFill>
                  <a:srgbClr val="006CCD"/>
                </a:solidFill>
                <a:latin typeface="Helios Bold"/>
                <a:ea typeface="Helios Bold"/>
                <a:cs typeface="Helios Bold"/>
                <a:sym typeface="Helios Bold"/>
              </a:rPr>
              <a:t>HULK (HTTP Unbearable Load King) :</a:t>
            </a:r>
          </a:p>
          <a:p>
            <a:pPr algn="just" marL="477478" indent="-238739" lvl="1">
              <a:lnSpc>
                <a:spcPts val="3096"/>
              </a:lnSpc>
              <a:buFont typeface="Arial"/>
              <a:buChar char="•"/>
            </a:pPr>
            <a:r>
              <a:rPr lang="en-US" sz="2211">
                <a:solidFill>
                  <a:srgbClr val="000000"/>
                </a:solidFill>
                <a:latin typeface="Helios"/>
                <a:ea typeface="Helios"/>
                <a:cs typeface="Helios"/>
                <a:sym typeface="Helios"/>
              </a:rPr>
              <a:t>Génère un grand nombre de requêtes HTTP uniques.</a:t>
            </a:r>
          </a:p>
          <a:p>
            <a:pPr algn="just" marL="477478" indent="-238739" lvl="1">
              <a:lnSpc>
                <a:spcPts val="3096"/>
              </a:lnSpc>
              <a:buFont typeface="Arial"/>
              <a:buChar char="•"/>
            </a:pPr>
            <a:r>
              <a:rPr lang="en-US" sz="2211">
                <a:solidFill>
                  <a:srgbClr val="000000"/>
                </a:solidFill>
                <a:latin typeface="Helios"/>
                <a:ea typeface="Helios"/>
                <a:cs typeface="Helios"/>
                <a:sym typeface="Helios"/>
              </a:rPr>
              <a:t>Ut</a:t>
            </a:r>
            <a:r>
              <a:rPr lang="en-US" sz="2211">
                <a:solidFill>
                  <a:srgbClr val="000000"/>
                </a:solidFill>
                <a:latin typeface="Helios"/>
                <a:ea typeface="Helios"/>
                <a:cs typeface="Helios"/>
                <a:sym typeface="Helios"/>
              </a:rPr>
              <a:t>ilise des en-têtes et paramètres aléatoires pour éviter la mise en cache.</a:t>
            </a:r>
          </a:p>
          <a:p>
            <a:pPr algn="just" marL="477478" indent="-238739" lvl="1">
              <a:lnSpc>
                <a:spcPts val="3096"/>
              </a:lnSpc>
              <a:spcBef>
                <a:spcPct val="0"/>
              </a:spcBef>
              <a:buFont typeface="Arial"/>
              <a:buChar char="•"/>
            </a:pPr>
            <a:r>
              <a:rPr lang="en-US" sz="2211">
                <a:solidFill>
                  <a:srgbClr val="000000"/>
                </a:solidFill>
                <a:latin typeface="Helios"/>
                <a:ea typeface="Helios"/>
                <a:cs typeface="Helios"/>
                <a:sym typeface="Helios"/>
              </a:rPr>
              <a:t>Force le traitem</a:t>
            </a:r>
            <a:r>
              <a:rPr lang="en-US" sz="2211">
                <a:solidFill>
                  <a:srgbClr val="000000"/>
                </a:solidFill>
                <a:latin typeface="Helios"/>
                <a:ea typeface="Helios"/>
                <a:cs typeface="Helios"/>
                <a:sym typeface="Helios"/>
              </a:rPr>
              <a:t>ent complet de chaque requête, surchargeant</a:t>
            </a:r>
            <a:r>
              <a:rPr lang="en-US" sz="2211">
                <a:solidFill>
                  <a:srgbClr val="000000"/>
                </a:solidFill>
                <a:latin typeface="Helios"/>
                <a:ea typeface="Helios"/>
                <a:cs typeface="Helios"/>
                <a:sym typeface="Helios"/>
              </a:rPr>
              <a:t> le serveur.</a:t>
            </a:r>
          </a:p>
          <a:p>
            <a:pPr algn="just" marL="477478" indent="-238739" lvl="1">
              <a:lnSpc>
                <a:spcPts val="3096"/>
              </a:lnSpc>
              <a:buFont typeface="Arial"/>
              <a:buChar char="•"/>
            </a:pPr>
            <a:r>
              <a:rPr lang="en-US" b="true" sz="2211">
                <a:solidFill>
                  <a:srgbClr val="006CCD"/>
                </a:solidFill>
                <a:latin typeface="Helios Bold"/>
                <a:ea typeface="Helios Bold"/>
                <a:cs typeface="Helios Bold"/>
                <a:sym typeface="Helios Bold"/>
              </a:rPr>
              <a:t>SlowHTTPTest:</a:t>
            </a:r>
          </a:p>
          <a:p>
            <a:pPr algn="just" marL="477478" indent="-238739" lvl="1">
              <a:lnSpc>
                <a:spcPts val="3096"/>
              </a:lnSpc>
              <a:spcBef>
                <a:spcPct val="0"/>
              </a:spcBef>
              <a:buFont typeface="Arial"/>
              <a:buChar char="•"/>
            </a:pPr>
            <a:r>
              <a:rPr lang="en-US" sz="2211">
                <a:solidFill>
                  <a:srgbClr val="000000"/>
                </a:solidFill>
                <a:latin typeface="Helios"/>
                <a:ea typeface="Helios"/>
                <a:cs typeface="Helios"/>
                <a:sym typeface="Helios"/>
              </a:rPr>
              <a:t>Envoie des requêtes HTTP très lentes.</a:t>
            </a:r>
          </a:p>
          <a:p>
            <a:pPr algn="just" marL="477478" indent="-238739" lvl="1">
              <a:lnSpc>
                <a:spcPts val="3096"/>
              </a:lnSpc>
              <a:spcBef>
                <a:spcPct val="0"/>
              </a:spcBef>
              <a:buFont typeface="Arial"/>
              <a:buChar char="•"/>
            </a:pPr>
            <a:r>
              <a:rPr lang="en-US" sz="2211">
                <a:solidFill>
                  <a:srgbClr val="000000"/>
                </a:solidFill>
                <a:latin typeface="Helios"/>
                <a:ea typeface="Helios"/>
                <a:cs typeface="Helios"/>
                <a:sym typeface="Helios"/>
              </a:rPr>
              <a:t>Maintient les connexions ouvertes très longtemps.</a:t>
            </a:r>
          </a:p>
          <a:p>
            <a:pPr algn="just" marL="477478" indent="-238739" lvl="1">
              <a:lnSpc>
                <a:spcPts val="3096"/>
              </a:lnSpc>
              <a:spcBef>
                <a:spcPct val="0"/>
              </a:spcBef>
              <a:buFont typeface="Arial"/>
              <a:buChar char="•"/>
            </a:pPr>
            <a:r>
              <a:rPr lang="en-US" sz="2211">
                <a:solidFill>
                  <a:srgbClr val="000000"/>
                </a:solidFill>
                <a:latin typeface="Helios"/>
                <a:ea typeface="Helios"/>
                <a:cs typeface="Helios"/>
                <a:sym typeface="Helios"/>
              </a:rPr>
              <a:t>Exploite la gestion inefficace des connexions lentes par les serveurs.</a:t>
            </a:r>
          </a:p>
          <a:p>
            <a:pPr algn="just">
              <a:lnSpc>
                <a:spcPts val="3096"/>
              </a:lnSpc>
              <a:spcBef>
                <a:spcPct val="0"/>
              </a:spcBef>
            </a:pPr>
          </a:p>
        </p:txBody>
      </p:sp>
      <p:sp>
        <p:nvSpPr>
          <p:cNvPr name="TextBox 10" id="10"/>
          <p:cNvSpPr txBox="true"/>
          <p:nvPr/>
        </p:nvSpPr>
        <p:spPr>
          <a:xfrm rot="0">
            <a:off x="1028700" y="2066130"/>
            <a:ext cx="1980836" cy="511175"/>
          </a:xfrm>
          <a:prstGeom prst="rect">
            <a:avLst/>
          </a:prstGeom>
        </p:spPr>
        <p:txBody>
          <a:bodyPr anchor="t" rtlCol="false" tIns="0" lIns="0" bIns="0" rIns="0">
            <a:spAutoFit/>
          </a:bodyPr>
          <a:lstStyle/>
          <a:p>
            <a:pPr algn="l" marL="755647" indent="-377824" lvl="1">
              <a:lnSpc>
                <a:spcPts val="3849"/>
              </a:lnSpc>
              <a:buFont typeface="Arial"/>
              <a:buChar char="•"/>
            </a:pPr>
            <a:r>
              <a:rPr lang="en-US" b="true" sz="3499">
                <a:solidFill>
                  <a:srgbClr val="006CCD"/>
                </a:solidFill>
                <a:latin typeface="Helios Bold"/>
                <a:ea typeface="Helios Bold"/>
                <a:cs typeface="Helios Bold"/>
                <a:sym typeface="Helios Bold"/>
              </a:rPr>
              <a:t>Dos :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grpSp>
        <p:nvGrpSpPr>
          <p:cNvPr name="Group 2" id="2"/>
          <p:cNvGrpSpPr/>
          <p:nvPr/>
        </p:nvGrpSpPr>
        <p:grpSpPr>
          <a:xfrm rot="-8100000">
            <a:off x="12856426" y="4251714"/>
            <a:ext cx="10863149" cy="10863149"/>
            <a:chOff x="0" y="0"/>
            <a:chExt cx="2041549" cy="2041549"/>
          </a:xfrm>
        </p:grpSpPr>
        <p:sp>
          <p:nvSpPr>
            <p:cNvPr name="Freeform 3" id="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4" id="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38710" y="682625"/>
            <a:ext cx="8562197" cy="727075"/>
          </a:xfrm>
          <a:prstGeom prst="rect">
            <a:avLst/>
          </a:prstGeom>
        </p:spPr>
        <p:txBody>
          <a:bodyPr anchor="t" rtlCol="false" tIns="0" lIns="0" bIns="0" rIns="0">
            <a:spAutoFit/>
          </a:bodyPr>
          <a:lstStyle/>
          <a:p>
            <a:pPr algn="l" marL="1079502" indent="-539751" lvl="1">
              <a:lnSpc>
                <a:spcPts val="5500"/>
              </a:lnSpc>
              <a:buFont typeface="Arial"/>
              <a:buChar char="•"/>
            </a:pPr>
            <a:r>
              <a:rPr lang="en-US" b="true" sz="5000">
                <a:solidFill>
                  <a:srgbClr val="16599D"/>
                </a:solidFill>
                <a:latin typeface="Helios Bold"/>
                <a:ea typeface="Helios Bold"/>
                <a:cs typeface="Helios Bold"/>
                <a:sym typeface="Helios Bold"/>
              </a:rPr>
              <a:t>Historique des attacks :</a:t>
            </a:r>
          </a:p>
        </p:txBody>
      </p:sp>
      <p:sp>
        <p:nvSpPr>
          <p:cNvPr name="Freeform 6" id="6"/>
          <p:cNvSpPr/>
          <p:nvPr/>
        </p:nvSpPr>
        <p:spPr>
          <a:xfrm flipH="false" flipV="false" rot="-2700000">
            <a:off x="-6109043" y="-164609"/>
            <a:ext cx="11641929" cy="11641929"/>
          </a:xfrm>
          <a:custGeom>
            <a:avLst/>
            <a:gdLst/>
            <a:ahLst/>
            <a:cxnLst/>
            <a:rect r="r" b="b" t="t" l="l"/>
            <a:pathLst>
              <a:path h="11641929" w="11641929">
                <a:moveTo>
                  <a:pt x="0" y="0"/>
                </a:moveTo>
                <a:lnTo>
                  <a:pt x="11641930" y="0"/>
                </a:lnTo>
                <a:lnTo>
                  <a:pt x="11641930" y="11641929"/>
                </a:lnTo>
                <a:lnTo>
                  <a:pt x="0" y="11641929"/>
                </a:lnTo>
                <a:lnTo>
                  <a:pt x="0" y="0"/>
                </a:lnTo>
                <a:close/>
              </a:path>
            </a:pathLst>
          </a:custGeom>
          <a:blipFill>
            <a:blip r:embed="rId2">
              <a:alphaModFix amt="6999"/>
            </a:blip>
            <a:stretch>
              <a:fillRect l="0" t="0" r="0" b="0"/>
            </a:stretch>
          </a:blipFill>
        </p:spPr>
      </p:sp>
      <p:grpSp>
        <p:nvGrpSpPr>
          <p:cNvPr name="Group 7" id="7"/>
          <p:cNvGrpSpPr/>
          <p:nvPr/>
        </p:nvGrpSpPr>
        <p:grpSpPr>
          <a:xfrm rot="0">
            <a:off x="338710" y="5255886"/>
            <a:ext cx="2748123" cy="863487"/>
            <a:chOff x="0" y="0"/>
            <a:chExt cx="672251" cy="211228"/>
          </a:xfrm>
        </p:grpSpPr>
        <p:sp>
          <p:nvSpPr>
            <p:cNvPr name="Freeform 8" id="8"/>
            <p:cNvSpPr/>
            <p:nvPr/>
          </p:nvSpPr>
          <p:spPr>
            <a:xfrm flipH="false" flipV="false" rot="0">
              <a:off x="0" y="0"/>
              <a:ext cx="672251" cy="211228"/>
            </a:xfrm>
            <a:custGeom>
              <a:avLst/>
              <a:gdLst/>
              <a:ahLst/>
              <a:cxnLst/>
              <a:rect r="r" b="b" t="t" l="l"/>
              <a:pathLst>
                <a:path h="211228" w="672251">
                  <a:moveTo>
                    <a:pt x="42258" y="0"/>
                  </a:moveTo>
                  <a:lnTo>
                    <a:pt x="629993" y="0"/>
                  </a:lnTo>
                  <a:cubicBezTo>
                    <a:pt x="641201" y="0"/>
                    <a:pt x="651949" y="4452"/>
                    <a:pt x="659874" y="12377"/>
                  </a:cubicBezTo>
                  <a:cubicBezTo>
                    <a:pt x="667799" y="20302"/>
                    <a:pt x="672251" y="31050"/>
                    <a:pt x="672251" y="42258"/>
                  </a:cubicBezTo>
                  <a:lnTo>
                    <a:pt x="672251" y="168970"/>
                  </a:lnTo>
                  <a:cubicBezTo>
                    <a:pt x="672251" y="180178"/>
                    <a:pt x="667799" y="190926"/>
                    <a:pt x="659874" y="198851"/>
                  </a:cubicBezTo>
                  <a:cubicBezTo>
                    <a:pt x="651949" y="206776"/>
                    <a:pt x="641201" y="211228"/>
                    <a:pt x="629993" y="211228"/>
                  </a:cubicBezTo>
                  <a:lnTo>
                    <a:pt x="42258" y="211228"/>
                  </a:lnTo>
                  <a:cubicBezTo>
                    <a:pt x="31050" y="211228"/>
                    <a:pt x="20302" y="206776"/>
                    <a:pt x="12377" y="198851"/>
                  </a:cubicBezTo>
                  <a:cubicBezTo>
                    <a:pt x="4452" y="190926"/>
                    <a:pt x="0" y="180178"/>
                    <a:pt x="0" y="168970"/>
                  </a:cubicBezTo>
                  <a:lnTo>
                    <a:pt x="0" y="42258"/>
                  </a:lnTo>
                  <a:cubicBezTo>
                    <a:pt x="0" y="31050"/>
                    <a:pt x="4452" y="20302"/>
                    <a:pt x="12377" y="12377"/>
                  </a:cubicBezTo>
                  <a:cubicBezTo>
                    <a:pt x="20302" y="4452"/>
                    <a:pt x="31050" y="0"/>
                    <a:pt x="42258" y="0"/>
                  </a:cubicBezTo>
                  <a:close/>
                </a:path>
              </a:pathLst>
            </a:custGeom>
            <a:solidFill>
              <a:srgbClr val="86EAE9"/>
            </a:solidFill>
          </p:spPr>
        </p:sp>
        <p:sp>
          <p:nvSpPr>
            <p:cNvPr name="TextBox 9" id="9"/>
            <p:cNvSpPr txBox="true"/>
            <p:nvPr/>
          </p:nvSpPr>
          <p:spPr>
            <a:xfrm>
              <a:off x="0" y="-28575"/>
              <a:ext cx="672251" cy="239803"/>
            </a:xfrm>
            <a:prstGeom prst="rect">
              <a:avLst/>
            </a:prstGeom>
          </p:spPr>
          <p:txBody>
            <a:bodyPr anchor="ctr" rtlCol="false" tIns="254000" lIns="254000" bIns="254000" rIns="254000"/>
            <a:lstStyle/>
            <a:p>
              <a:pPr algn="ctr">
                <a:lnSpc>
                  <a:spcPts val="3120"/>
                </a:lnSpc>
              </a:pPr>
              <a:r>
                <a:rPr lang="en-US" sz="2400" b="true">
                  <a:solidFill>
                    <a:srgbClr val="FFFFFF"/>
                  </a:solidFill>
                  <a:latin typeface="Aileron Bold"/>
                  <a:ea typeface="Aileron Bold"/>
                  <a:cs typeface="Aileron Bold"/>
                  <a:sym typeface="Aileron Bold"/>
                </a:rPr>
                <a:t>1970–1980</a:t>
              </a:r>
            </a:p>
          </p:txBody>
        </p:sp>
      </p:grpSp>
      <p:grpSp>
        <p:nvGrpSpPr>
          <p:cNvPr name="Group 10" id="10"/>
          <p:cNvGrpSpPr/>
          <p:nvPr/>
        </p:nvGrpSpPr>
        <p:grpSpPr>
          <a:xfrm rot="0">
            <a:off x="3273838" y="5255886"/>
            <a:ext cx="2748123" cy="863487"/>
            <a:chOff x="0" y="0"/>
            <a:chExt cx="672251" cy="211228"/>
          </a:xfrm>
        </p:grpSpPr>
        <p:sp>
          <p:nvSpPr>
            <p:cNvPr name="Freeform 11" id="11"/>
            <p:cNvSpPr/>
            <p:nvPr/>
          </p:nvSpPr>
          <p:spPr>
            <a:xfrm flipH="false" flipV="false" rot="0">
              <a:off x="0" y="0"/>
              <a:ext cx="672251" cy="211228"/>
            </a:xfrm>
            <a:custGeom>
              <a:avLst/>
              <a:gdLst/>
              <a:ahLst/>
              <a:cxnLst/>
              <a:rect r="r" b="b" t="t" l="l"/>
              <a:pathLst>
                <a:path h="211228" w="672251">
                  <a:moveTo>
                    <a:pt x="42258" y="0"/>
                  </a:moveTo>
                  <a:lnTo>
                    <a:pt x="629993" y="0"/>
                  </a:lnTo>
                  <a:cubicBezTo>
                    <a:pt x="641201" y="0"/>
                    <a:pt x="651949" y="4452"/>
                    <a:pt x="659874" y="12377"/>
                  </a:cubicBezTo>
                  <a:cubicBezTo>
                    <a:pt x="667799" y="20302"/>
                    <a:pt x="672251" y="31050"/>
                    <a:pt x="672251" y="42258"/>
                  </a:cubicBezTo>
                  <a:lnTo>
                    <a:pt x="672251" y="168970"/>
                  </a:lnTo>
                  <a:cubicBezTo>
                    <a:pt x="672251" y="180178"/>
                    <a:pt x="667799" y="190926"/>
                    <a:pt x="659874" y="198851"/>
                  </a:cubicBezTo>
                  <a:cubicBezTo>
                    <a:pt x="651949" y="206776"/>
                    <a:pt x="641201" y="211228"/>
                    <a:pt x="629993" y="211228"/>
                  </a:cubicBezTo>
                  <a:lnTo>
                    <a:pt x="42258" y="211228"/>
                  </a:lnTo>
                  <a:cubicBezTo>
                    <a:pt x="31050" y="211228"/>
                    <a:pt x="20302" y="206776"/>
                    <a:pt x="12377" y="198851"/>
                  </a:cubicBezTo>
                  <a:cubicBezTo>
                    <a:pt x="4452" y="190926"/>
                    <a:pt x="0" y="180178"/>
                    <a:pt x="0" y="168970"/>
                  </a:cubicBezTo>
                  <a:lnTo>
                    <a:pt x="0" y="42258"/>
                  </a:lnTo>
                  <a:cubicBezTo>
                    <a:pt x="0" y="31050"/>
                    <a:pt x="4452" y="20302"/>
                    <a:pt x="12377" y="12377"/>
                  </a:cubicBezTo>
                  <a:cubicBezTo>
                    <a:pt x="20302" y="4452"/>
                    <a:pt x="31050" y="0"/>
                    <a:pt x="42258" y="0"/>
                  </a:cubicBezTo>
                  <a:close/>
                </a:path>
              </a:pathLst>
            </a:custGeom>
            <a:solidFill>
              <a:srgbClr val="3EDAD8"/>
            </a:solidFill>
          </p:spPr>
        </p:sp>
        <p:sp>
          <p:nvSpPr>
            <p:cNvPr name="TextBox 12" id="12"/>
            <p:cNvSpPr txBox="true"/>
            <p:nvPr/>
          </p:nvSpPr>
          <p:spPr>
            <a:xfrm>
              <a:off x="0" y="-28575"/>
              <a:ext cx="672251" cy="239803"/>
            </a:xfrm>
            <a:prstGeom prst="rect">
              <a:avLst/>
            </a:prstGeom>
          </p:spPr>
          <p:txBody>
            <a:bodyPr anchor="ctr" rtlCol="false" tIns="254000" lIns="254000" bIns="254000" rIns="254000"/>
            <a:lstStyle/>
            <a:p>
              <a:pPr algn="ctr">
                <a:lnSpc>
                  <a:spcPts val="3120"/>
                </a:lnSpc>
              </a:pPr>
              <a:r>
                <a:rPr lang="en-US" sz="2400" b="true">
                  <a:solidFill>
                    <a:srgbClr val="FFFFFF"/>
                  </a:solidFill>
                  <a:latin typeface="Aileron Bold"/>
                  <a:ea typeface="Aileron Bold"/>
                  <a:cs typeface="Aileron Bold"/>
                  <a:sym typeface="Aileron Bold"/>
                </a:rPr>
                <a:t>1980-1990</a:t>
              </a:r>
            </a:p>
          </p:txBody>
        </p:sp>
      </p:grpSp>
      <p:grpSp>
        <p:nvGrpSpPr>
          <p:cNvPr name="Group 13" id="13"/>
          <p:cNvGrpSpPr/>
          <p:nvPr/>
        </p:nvGrpSpPr>
        <p:grpSpPr>
          <a:xfrm rot="0">
            <a:off x="6208965" y="5255886"/>
            <a:ext cx="2748123" cy="863487"/>
            <a:chOff x="0" y="0"/>
            <a:chExt cx="672251" cy="211228"/>
          </a:xfrm>
        </p:grpSpPr>
        <p:sp>
          <p:nvSpPr>
            <p:cNvPr name="Freeform 14" id="14"/>
            <p:cNvSpPr/>
            <p:nvPr/>
          </p:nvSpPr>
          <p:spPr>
            <a:xfrm flipH="false" flipV="false" rot="0">
              <a:off x="0" y="0"/>
              <a:ext cx="672251" cy="211228"/>
            </a:xfrm>
            <a:custGeom>
              <a:avLst/>
              <a:gdLst/>
              <a:ahLst/>
              <a:cxnLst/>
              <a:rect r="r" b="b" t="t" l="l"/>
              <a:pathLst>
                <a:path h="211228" w="672251">
                  <a:moveTo>
                    <a:pt x="42258" y="0"/>
                  </a:moveTo>
                  <a:lnTo>
                    <a:pt x="629993" y="0"/>
                  </a:lnTo>
                  <a:cubicBezTo>
                    <a:pt x="641201" y="0"/>
                    <a:pt x="651949" y="4452"/>
                    <a:pt x="659874" y="12377"/>
                  </a:cubicBezTo>
                  <a:cubicBezTo>
                    <a:pt x="667799" y="20302"/>
                    <a:pt x="672251" y="31050"/>
                    <a:pt x="672251" y="42258"/>
                  </a:cubicBezTo>
                  <a:lnTo>
                    <a:pt x="672251" y="168970"/>
                  </a:lnTo>
                  <a:cubicBezTo>
                    <a:pt x="672251" y="180178"/>
                    <a:pt x="667799" y="190926"/>
                    <a:pt x="659874" y="198851"/>
                  </a:cubicBezTo>
                  <a:cubicBezTo>
                    <a:pt x="651949" y="206776"/>
                    <a:pt x="641201" y="211228"/>
                    <a:pt x="629993" y="211228"/>
                  </a:cubicBezTo>
                  <a:lnTo>
                    <a:pt x="42258" y="211228"/>
                  </a:lnTo>
                  <a:cubicBezTo>
                    <a:pt x="31050" y="211228"/>
                    <a:pt x="20302" y="206776"/>
                    <a:pt x="12377" y="198851"/>
                  </a:cubicBezTo>
                  <a:cubicBezTo>
                    <a:pt x="4452" y="190926"/>
                    <a:pt x="0" y="180178"/>
                    <a:pt x="0" y="168970"/>
                  </a:cubicBezTo>
                  <a:lnTo>
                    <a:pt x="0" y="42258"/>
                  </a:lnTo>
                  <a:cubicBezTo>
                    <a:pt x="0" y="31050"/>
                    <a:pt x="4452" y="20302"/>
                    <a:pt x="12377" y="12377"/>
                  </a:cubicBezTo>
                  <a:cubicBezTo>
                    <a:pt x="20302" y="4452"/>
                    <a:pt x="31050" y="0"/>
                    <a:pt x="42258" y="0"/>
                  </a:cubicBezTo>
                  <a:close/>
                </a:path>
              </a:pathLst>
            </a:custGeom>
            <a:solidFill>
              <a:srgbClr val="37C9EF"/>
            </a:solidFill>
          </p:spPr>
        </p:sp>
        <p:sp>
          <p:nvSpPr>
            <p:cNvPr name="TextBox 15" id="15"/>
            <p:cNvSpPr txBox="true"/>
            <p:nvPr/>
          </p:nvSpPr>
          <p:spPr>
            <a:xfrm>
              <a:off x="0" y="-28575"/>
              <a:ext cx="672251" cy="239803"/>
            </a:xfrm>
            <a:prstGeom prst="rect">
              <a:avLst/>
            </a:prstGeom>
          </p:spPr>
          <p:txBody>
            <a:bodyPr anchor="ctr" rtlCol="false" tIns="254000" lIns="254000" bIns="254000" rIns="254000"/>
            <a:lstStyle/>
            <a:p>
              <a:pPr algn="ctr">
                <a:lnSpc>
                  <a:spcPts val="3120"/>
                </a:lnSpc>
              </a:pPr>
              <a:r>
                <a:rPr lang="en-US" sz="2400" b="true">
                  <a:solidFill>
                    <a:srgbClr val="FFFFFF"/>
                  </a:solidFill>
                  <a:latin typeface="Aileron Bold"/>
                  <a:ea typeface="Aileron Bold"/>
                  <a:cs typeface="Aileron Bold"/>
                  <a:sym typeface="Aileron Bold"/>
                </a:rPr>
                <a:t>1990–2000</a:t>
              </a:r>
            </a:p>
          </p:txBody>
        </p:sp>
      </p:grpSp>
      <p:grpSp>
        <p:nvGrpSpPr>
          <p:cNvPr name="Group 16" id="16"/>
          <p:cNvGrpSpPr/>
          <p:nvPr/>
        </p:nvGrpSpPr>
        <p:grpSpPr>
          <a:xfrm rot="0">
            <a:off x="9144093" y="5255886"/>
            <a:ext cx="2748123" cy="863487"/>
            <a:chOff x="0" y="0"/>
            <a:chExt cx="672251" cy="211228"/>
          </a:xfrm>
        </p:grpSpPr>
        <p:sp>
          <p:nvSpPr>
            <p:cNvPr name="Freeform 17" id="17"/>
            <p:cNvSpPr/>
            <p:nvPr/>
          </p:nvSpPr>
          <p:spPr>
            <a:xfrm flipH="false" flipV="false" rot="0">
              <a:off x="0" y="0"/>
              <a:ext cx="672251" cy="211228"/>
            </a:xfrm>
            <a:custGeom>
              <a:avLst/>
              <a:gdLst/>
              <a:ahLst/>
              <a:cxnLst/>
              <a:rect r="r" b="b" t="t" l="l"/>
              <a:pathLst>
                <a:path h="211228" w="672251">
                  <a:moveTo>
                    <a:pt x="42258" y="0"/>
                  </a:moveTo>
                  <a:lnTo>
                    <a:pt x="629993" y="0"/>
                  </a:lnTo>
                  <a:cubicBezTo>
                    <a:pt x="641201" y="0"/>
                    <a:pt x="651949" y="4452"/>
                    <a:pt x="659874" y="12377"/>
                  </a:cubicBezTo>
                  <a:cubicBezTo>
                    <a:pt x="667799" y="20302"/>
                    <a:pt x="672251" y="31050"/>
                    <a:pt x="672251" y="42258"/>
                  </a:cubicBezTo>
                  <a:lnTo>
                    <a:pt x="672251" y="168970"/>
                  </a:lnTo>
                  <a:cubicBezTo>
                    <a:pt x="672251" y="180178"/>
                    <a:pt x="667799" y="190926"/>
                    <a:pt x="659874" y="198851"/>
                  </a:cubicBezTo>
                  <a:cubicBezTo>
                    <a:pt x="651949" y="206776"/>
                    <a:pt x="641201" y="211228"/>
                    <a:pt x="629993" y="211228"/>
                  </a:cubicBezTo>
                  <a:lnTo>
                    <a:pt x="42258" y="211228"/>
                  </a:lnTo>
                  <a:cubicBezTo>
                    <a:pt x="31050" y="211228"/>
                    <a:pt x="20302" y="206776"/>
                    <a:pt x="12377" y="198851"/>
                  </a:cubicBezTo>
                  <a:cubicBezTo>
                    <a:pt x="4452" y="190926"/>
                    <a:pt x="0" y="180178"/>
                    <a:pt x="0" y="168970"/>
                  </a:cubicBezTo>
                  <a:lnTo>
                    <a:pt x="0" y="42258"/>
                  </a:lnTo>
                  <a:cubicBezTo>
                    <a:pt x="0" y="31050"/>
                    <a:pt x="4452" y="20302"/>
                    <a:pt x="12377" y="12377"/>
                  </a:cubicBezTo>
                  <a:cubicBezTo>
                    <a:pt x="20302" y="4452"/>
                    <a:pt x="31050" y="0"/>
                    <a:pt x="42258" y="0"/>
                  </a:cubicBezTo>
                  <a:close/>
                </a:path>
              </a:pathLst>
            </a:custGeom>
            <a:solidFill>
              <a:srgbClr val="18AFD6"/>
            </a:solidFill>
          </p:spPr>
        </p:sp>
        <p:sp>
          <p:nvSpPr>
            <p:cNvPr name="TextBox 18" id="18"/>
            <p:cNvSpPr txBox="true"/>
            <p:nvPr/>
          </p:nvSpPr>
          <p:spPr>
            <a:xfrm>
              <a:off x="0" y="-28575"/>
              <a:ext cx="672251" cy="239803"/>
            </a:xfrm>
            <a:prstGeom prst="rect">
              <a:avLst/>
            </a:prstGeom>
          </p:spPr>
          <p:txBody>
            <a:bodyPr anchor="ctr" rtlCol="false" tIns="254000" lIns="254000" bIns="254000" rIns="254000"/>
            <a:lstStyle/>
            <a:p>
              <a:pPr algn="ctr">
                <a:lnSpc>
                  <a:spcPts val="3120"/>
                </a:lnSpc>
              </a:pPr>
              <a:r>
                <a:rPr lang="en-US" sz="2400" b="true">
                  <a:solidFill>
                    <a:srgbClr val="FFFFFF"/>
                  </a:solidFill>
                  <a:latin typeface="Aileron Bold"/>
                  <a:ea typeface="Aileron Bold"/>
                  <a:cs typeface="Aileron Bold"/>
                  <a:sym typeface="Aileron Bold"/>
                </a:rPr>
                <a:t>2000–2010</a:t>
              </a:r>
            </a:p>
          </p:txBody>
        </p:sp>
      </p:grpSp>
      <p:grpSp>
        <p:nvGrpSpPr>
          <p:cNvPr name="Group 19" id="19"/>
          <p:cNvGrpSpPr/>
          <p:nvPr/>
        </p:nvGrpSpPr>
        <p:grpSpPr>
          <a:xfrm rot="0">
            <a:off x="12079221" y="5255886"/>
            <a:ext cx="2748123" cy="863487"/>
            <a:chOff x="0" y="0"/>
            <a:chExt cx="672251" cy="211228"/>
          </a:xfrm>
        </p:grpSpPr>
        <p:sp>
          <p:nvSpPr>
            <p:cNvPr name="Freeform 20" id="20"/>
            <p:cNvSpPr/>
            <p:nvPr/>
          </p:nvSpPr>
          <p:spPr>
            <a:xfrm flipH="false" flipV="false" rot="0">
              <a:off x="0" y="0"/>
              <a:ext cx="672251" cy="211228"/>
            </a:xfrm>
            <a:custGeom>
              <a:avLst/>
              <a:gdLst/>
              <a:ahLst/>
              <a:cxnLst/>
              <a:rect r="r" b="b" t="t" l="l"/>
              <a:pathLst>
                <a:path h="211228" w="672251">
                  <a:moveTo>
                    <a:pt x="42258" y="0"/>
                  </a:moveTo>
                  <a:lnTo>
                    <a:pt x="629993" y="0"/>
                  </a:lnTo>
                  <a:cubicBezTo>
                    <a:pt x="641201" y="0"/>
                    <a:pt x="651949" y="4452"/>
                    <a:pt x="659874" y="12377"/>
                  </a:cubicBezTo>
                  <a:cubicBezTo>
                    <a:pt x="667799" y="20302"/>
                    <a:pt x="672251" y="31050"/>
                    <a:pt x="672251" y="42258"/>
                  </a:cubicBezTo>
                  <a:lnTo>
                    <a:pt x="672251" y="168970"/>
                  </a:lnTo>
                  <a:cubicBezTo>
                    <a:pt x="672251" y="180178"/>
                    <a:pt x="667799" y="190926"/>
                    <a:pt x="659874" y="198851"/>
                  </a:cubicBezTo>
                  <a:cubicBezTo>
                    <a:pt x="651949" y="206776"/>
                    <a:pt x="641201" y="211228"/>
                    <a:pt x="629993" y="211228"/>
                  </a:cubicBezTo>
                  <a:lnTo>
                    <a:pt x="42258" y="211228"/>
                  </a:lnTo>
                  <a:cubicBezTo>
                    <a:pt x="31050" y="211228"/>
                    <a:pt x="20302" y="206776"/>
                    <a:pt x="12377" y="198851"/>
                  </a:cubicBezTo>
                  <a:cubicBezTo>
                    <a:pt x="4452" y="190926"/>
                    <a:pt x="0" y="180178"/>
                    <a:pt x="0" y="168970"/>
                  </a:cubicBezTo>
                  <a:lnTo>
                    <a:pt x="0" y="42258"/>
                  </a:lnTo>
                  <a:cubicBezTo>
                    <a:pt x="0" y="31050"/>
                    <a:pt x="4452" y="20302"/>
                    <a:pt x="12377" y="12377"/>
                  </a:cubicBezTo>
                  <a:cubicBezTo>
                    <a:pt x="20302" y="4452"/>
                    <a:pt x="31050" y="0"/>
                    <a:pt x="42258" y="0"/>
                  </a:cubicBezTo>
                  <a:close/>
                </a:path>
              </a:pathLst>
            </a:custGeom>
            <a:solidFill>
              <a:srgbClr val="1C88CF"/>
            </a:solidFill>
          </p:spPr>
        </p:sp>
        <p:sp>
          <p:nvSpPr>
            <p:cNvPr name="TextBox 21" id="21"/>
            <p:cNvSpPr txBox="true"/>
            <p:nvPr/>
          </p:nvSpPr>
          <p:spPr>
            <a:xfrm>
              <a:off x="0" y="-28575"/>
              <a:ext cx="672251" cy="239803"/>
            </a:xfrm>
            <a:prstGeom prst="rect">
              <a:avLst/>
            </a:prstGeom>
          </p:spPr>
          <p:txBody>
            <a:bodyPr anchor="ctr" rtlCol="false" tIns="254000" lIns="254000" bIns="254000" rIns="254000"/>
            <a:lstStyle/>
            <a:p>
              <a:pPr algn="ctr">
                <a:lnSpc>
                  <a:spcPts val="3120"/>
                </a:lnSpc>
              </a:pPr>
              <a:r>
                <a:rPr lang="en-US" sz="2400" b="true">
                  <a:solidFill>
                    <a:srgbClr val="FFFFFF"/>
                  </a:solidFill>
                  <a:latin typeface="Aileron Bold"/>
                  <a:ea typeface="Aileron Bold"/>
                  <a:cs typeface="Aileron Bold"/>
                  <a:sym typeface="Aileron Bold"/>
                </a:rPr>
                <a:t>Après 2010</a:t>
              </a:r>
            </a:p>
          </p:txBody>
        </p:sp>
      </p:grpSp>
      <p:grpSp>
        <p:nvGrpSpPr>
          <p:cNvPr name="Group 22" id="22"/>
          <p:cNvGrpSpPr/>
          <p:nvPr/>
        </p:nvGrpSpPr>
        <p:grpSpPr>
          <a:xfrm rot="0">
            <a:off x="15014348" y="5255886"/>
            <a:ext cx="2748123" cy="1192530"/>
            <a:chOff x="0" y="0"/>
            <a:chExt cx="672251" cy="291719"/>
          </a:xfrm>
        </p:grpSpPr>
        <p:sp>
          <p:nvSpPr>
            <p:cNvPr name="Freeform 23" id="23"/>
            <p:cNvSpPr/>
            <p:nvPr/>
          </p:nvSpPr>
          <p:spPr>
            <a:xfrm flipH="false" flipV="false" rot="0">
              <a:off x="0" y="0"/>
              <a:ext cx="672251" cy="291719"/>
            </a:xfrm>
            <a:custGeom>
              <a:avLst/>
              <a:gdLst/>
              <a:ahLst/>
              <a:cxnLst/>
              <a:rect r="r" b="b" t="t" l="l"/>
              <a:pathLst>
                <a:path h="291719" w="672251">
                  <a:moveTo>
                    <a:pt x="42258" y="0"/>
                  </a:moveTo>
                  <a:lnTo>
                    <a:pt x="629993" y="0"/>
                  </a:lnTo>
                  <a:cubicBezTo>
                    <a:pt x="641201" y="0"/>
                    <a:pt x="651949" y="4452"/>
                    <a:pt x="659874" y="12377"/>
                  </a:cubicBezTo>
                  <a:cubicBezTo>
                    <a:pt x="667799" y="20302"/>
                    <a:pt x="672251" y="31050"/>
                    <a:pt x="672251" y="42258"/>
                  </a:cubicBezTo>
                  <a:lnTo>
                    <a:pt x="672251" y="249461"/>
                  </a:lnTo>
                  <a:cubicBezTo>
                    <a:pt x="672251" y="260669"/>
                    <a:pt x="667799" y="271417"/>
                    <a:pt x="659874" y="279342"/>
                  </a:cubicBezTo>
                  <a:cubicBezTo>
                    <a:pt x="651949" y="287267"/>
                    <a:pt x="641201" y="291719"/>
                    <a:pt x="629993" y="291719"/>
                  </a:cubicBezTo>
                  <a:lnTo>
                    <a:pt x="42258" y="291719"/>
                  </a:lnTo>
                  <a:cubicBezTo>
                    <a:pt x="31050" y="291719"/>
                    <a:pt x="20302" y="287267"/>
                    <a:pt x="12377" y="279342"/>
                  </a:cubicBezTo>
                  <a:cubicBezTo>
                    <a:pt x="4452" y="271417"/>
                    <a:pt x="0" y="260669"/>
                    <a:pt x="0" y="249461"/>
                  </a:cubicBezTo>
                  <a:lnTo>
                    <a:pt x="0" y="42258"/>
                  </a:lnTo>
                  <a:cubicBezTo>
                    <a:pt x="0" y="31050"/>
                    <a:pt x="4452" y="20302"/>
                    <a:pt x="12377" y="12377"/>
                  </a:cubicBezTo>
                  <a:cubicBezTo>
                    <a:pt x="20302" y="4452"/>
                    <a:pt x="31050" y="0"/>
                    <a:pt x="42258" y="0"/>
                  </a:cubicBezTo>
                  <a:close/>
                </a:path>
              </a:pathLst>
            </a:custGeom>
            <a:solidFill>
              <a:srgbClr val="13538A"/>
            </a:solidFill>
          </p:spPr>
        </p:sp>
        <p:sp>
          <p:nvSpPr>
            <p:cNvPr name="TextBox 24" id="24"/>
            <p:cNvSpPr txBox="true"/>
            <p:nvPr/>
          </p:nvSpPr>
          <p:spPr>
            <a:xfrm>
              <a:off x="0" y="-28575"/>
              <a:ext cx="672251" cy="320294"/>
            </a:xfrm>
            <a:prstGeom prst="rect">
              <a:avLst/>
            </a:prstGeom>
          </p:spPr>
          <p:txBody>
            <a:bodyPr anchor="ctr" rtlCol="false" tIns="254000" lIns="254000" bIns="254000" rIns="254000"/>
            <a:lstStyle/>
            <a:p>
              <a:pPr algn="ctr">
                <a:lnSpc>
                  <a:spcPts val="3120"/>
                </a:lnSpc>
              </a:pPr>
              <a:r>
                <a:rPr lang="en-US" sz="2400" b="true">
                  <a:solidFill>
                    <a:srgbClr val="FFFFFF"/>
                  </a:solidFill>
                  <a:latin typeface="Aileron Bold"/>
                  <a:ea typeface="Aileron Bold"/>
                  <a:cs typeface="Aileron Bold"/>
                  <a:sym typeface="Aileron Bold"/>
                </a:rPr>
                <a:t>Future des attacks</a:t>
              </a:r>
            </a:p>
          </p:txBody>
        </p:sp>
      </p:grpSp>
      <p:sp>
        <p:nvSpPr>
          <p:cNvPr name="TextBox 25" id="25"/>
          <p:cNvSpPr txBox="true"/>
          <p:nvPr/>
        </p:nvSpPr>
        <p:spPr>
          <a:xfrm rot="0">
            <a:off x="364247" y="7122923"/>
            <a:ext cx="2645976" cy="2164538"/>
          </a:xfrm>
          <a:prstGeom prst="rect">
            <a:avLst/>
          </a:prstGeom>
        </p:spPr>
        <p:txBody>
          <a:bodyPr anchor="t" rtlCol="false" tIns="0" lIns="0" bIns="0" rIns="0">
            <a:spAutoFit/>
          </a:bodyPr>
          <a:lstStyle/>
          <a:p>
            <a:pPr algn="ctr">
              <a:lnSpc>
                <a:spcPts val="2906"/>
              </a:lnSpc>
            </a:pPr>
            <a:r>
              <a:rPr lang="en-US" sz="1937" spc="29">
                <a:solidFill>
                  <a:srgbClr val="191919"/>
                </a:solidFill>
                <a:latin typeface="Aileron"/>
                <a:ea typeface="Aileron"/>
                <a:cs typeface="Aileron"/>
                <a:sym typeface="Aileron"/>
              </a:rPr>
              <a:t>Marquées par l’apparition des premiers virus, se propageant via des disquettes.</a:t>
            </a:r>
          </a:p>
          <a:p>
            <a:pPr algn="ctr">
              <a:lnSpc>
                <a:spcPts val="2906"/>
              </a:lnSpc>
            </a:pPr>
          </a:p>
        </p:txBody>
      </p:sp>
      <p:sp>
        <p:nvSpPr>
          <p:cNvPr name="TextBox 26" id="26"/>
          <p:cNvSpPr txBox="true"/>
          <p:nvPr/>
        </p:nvSpPr>
        <p:spPr>
          <a:xfrm rot="0">
            <a:off x="6254931" y="7122923"/>
            <a:ext cx="2645976" cy="1802588"/>
          </a:xfrm>
          <a:prstGeom prst="rect">
            <a:avLst/>
          </a:prstGeom>
        </p:spPr>
        <p:txBody>
          <a:bodyPr anchor="t" rtlCol="false" tIns="0" lIns="0" bIns="0" rIns="0">
            <a:spAutoFit/>
          </a:bodyPr>
          <a:lstStyle/>
          <a:p>
            <a:pPr algn="ctr">
              <a:lnSpc>
                <a:spcPts val="2906"/>
              </a:lnSpc>
            </a:pPr>
            <a:r>
              <a:rPr lang="en-US" sz="1937" spc="29">
                <a:solidFill>
                  <a:srgbClr val="191919"/>
                </a:solidFill>
                <a:latin typeface="Aileron"/>
                <a:ea typeface="Aileron"/>
                <a:cs typeface="Aileron"/>
                <a:sym typeface="Aileron"/>
              </a:rPr>
              <a:t>Apparition d’attaques plus agressives comme les brute force et les DoS.</a:t>
            </a:r>
          </a:p>
          <a:p>
            <a:pPr algn="ctr">
              <a:lnSpc>
                <a:spcPts val="2906"/>
              </a:lnSpc>
            </a:pPr>
          </a:p>
        </p:txBody>
      </p:sp>
      <p:sp>
        <p:nvSpPr>
          <p:cNvPr name="TextBox 27" id="27"/>
          <p:cNvSpPr txBox="true"/>
          <p:nvPr/>
        </p:nvSpPr>
        <p:spPr>
          <a:xfrm rot="0">
            <a:off x="12145616" y="7122923"/>
            <a:ext cx="2645976" cy="2526488"/>
          </a:xfrm>
          <a:prstGeom prst="rect">
            <a:avLst/>
          </a:prstGeom>
        </p:spPr>
        <p:txBody>
          <a:bodyPr anchor="t" rtlCol="false" tIns="0" lIns="0" bIns="0" rIns="0">
            <a:spAutoFit/>
          </a:bodyPr>
          <a:lstStyle/>
          <a:p>
            <a:pPr algn="ctr">
              <a:lnSpc>
                <a:spcPts val="2906"/>
              </a:lnSpc>
            </a:pPr>
            <a:r>
              <a:rPr lang="en-US" sz="1937" spc="29">
                <a:solidFill>
                  <a:srgbClr val="191919"/>
                </a:solidFill>
                <a:latin typeface="Aileron"/>
                <a:ea typeface="Aileron"/>
                <a:cs typeface="Aileron"/>
                <a:sym typeface="Aileron"/>
              </a:rPr>
              <a:t>Montée des cyberattaques soutenues par des États comme</a:t>
            </a:r>
          </a:p>
          <a:p>
            <a:pPr algn="ctr">
              <a:lnSpc>
                <a:spcPts val="2906"/>
              </a:lnSpc>
            </a:pPr>
            <a:r>
              <a:rPr lang="en-US" sz="1937" spc="29">
                <a:solidFill>
                  <a:srgbClr val="191919"/>
                </a:solidFill>
                <a:latin typeface="Aileron"/>
                <a:ea typeface="Aileron"/>
                <a:cs typeface="Aileron"/>
                <a:sym typeface="Aileron"/>
              </a:rPr>
              <a:t>l’attaque contre la CNSS</a:t>
            </a:r>
          </a:p>
          <a:p>
            <a:pPr algn="ctr">
              <a:lnSpc>
                <a:spcPts val="2906"/>
              </a:lnSpc>
            </a:pPr>
          </a:p>
        </p:txBody>
      </p:sp>
      <p:sp>
        <p:nvSpPr>
          <p:cNvPr name="TextBox 28" id="28"/>
          <p:cNvSpPr txBox="true"/>
          <p:nvPr/>
        </p:nvSpPr>
        <p:spPr>
          <a:xfrm rot="0">
            <a:off x="3309589" y="1958576"/>
            <a:ext cx="2645976" cy="2164538"/>
          </a:xfrm>
          <a:prstGeom prst="rect">
            <a:avLst/>
          </a:prstGeom>
        </p:spPr>
        <p:txBody>
          <a:bodyPr anchor="t" rtlCol="false" tIns="0" lIns="0" bIns="0" rIns="0">
            <a:spAutoFit/>
          </a:bodyPr>
          <a:lstStyle/>
          <a:p>
            <a:pPr algn="ctr">
              <a:lnSpc>
                <a:spcPts val="2906"/>
              </a:lnSpc>
            </a:pPr>
            <a:r>
              <a:rPr lang="en-US" sz="1937" spc="29">
                <a:solidFill>
                  <a:srgbClr val="191919"/>
                </a:solidFill>
                <a:latin typeface="Aileron"/>
                <a:ea typeface="Aileron"/>
                <a:cs typeface="Aileron"/>
                <a:sym typeface="Aileron"/>
              </a:rPr>
              <a:t>L’émergence d’Internet facilite la diffusion des virus par e-mail et le scanning de ports.</a:t>
            </a:r>
          </a:p>
          <a:p>
            <a:pPr algn="ctr">
              <a:lnSpc>
                <a:spcPts val="2906"/>
              </a:lnSpc>
            </a:pPr>
          </a:p>
        </p:txBody>
      </p:sp>
      <p:sp>
        <p:nvSpPr>
          <p:cNvPr name="TextBox 29" id="29"/>
          <p:cNvSpPr txBox="true"/>
          <p:nvPr/>
        </p:nvSpPr>
        <p:spPr>
          <a:xfrm rot="0">
            <a:off x="9200274" y="2653529"/>
            <a:ext cx="2645976" cy="1469584"/>
          </a:xfrm>
          <a:prstGeom prst="rect">
            <a:avLst/>
          </a:prstGeom>
        </p:spPr>
        <p:txBody>
          <a:bodyPr anchor="t" rtlCol="false" tIns="0" lIns="0" bIns="0" rIns="0">
            <a:spAutoFit/>
          </a:bodyPr>
          <a:lstStyle/>
          <a:p>
            <a:pPr algn="ctr">
              <a:lnSpc>
                <a:spcPts val="2906"/>
              </a:lnSpc>
            </a:pPr>
            <a:r>
              <a:rPr lang="en-US" sz="1937" spc="29">
                <a:solidFill>
                  <a:srgbClr val="191919"/>
                </a:solidFill>
                <a:latin typeface="Aileron"/>
                <a:ea typeface="Aileron"/>
                <a:cs typeface="Aileron"/>
                <a:sym typeface="Aileron"/>
              </a:rPr>
              <a:t>Apparition des attack DDos et début des attaques persistantes avancées (APT).</a:t>
            </a:r>
          </a:p>
        </p:txBody>
      </p:sp>
      <p:sp>
        <p:nvSpPr>
          <p:cNvPr name="TextBox 30" id="30"/>
          <p:cNvSpPr txBox="true"/>
          <p:nvPr/>
        </p:nvSpPr>
        <p:spPr>
          <a:xfrm rot="0">
            <a:off x="15090958" y="807596"/>
            <a:ext cx="2645976" cy="3315517"/>
          </a:xfrm>
          <a:prstGeom prst="rect">
            <a:avLst/>
          </a:prstGeom>
        </p:spPr>
        <p:txBody>
          <a:bodyPr anchor="t" rtlCol="false" tIns="0" lIns="0" bIns="0" rIns="0">
            <a:spAutoFit/>
          </a:bodyPr>
          <a:lstStyle/>
          <a:p>
            <a:pPr algn="ctr">
              <a:lnSpc>
                <a:spcPts val="2906"/>
              </a:lnSpc>
            </a:pPr>
            <a:r>
              <a:rPr lang="en-US" sz="1937" spc="29">
                <a:solidFill>
                  <a:srgbClr val="191919"/>
                </a:solidFill>
                <a:latin typeface="Aileron"/>
                <a:ea typeface="Aileron"/>
                <a:cs typeface="Aileron"/>
                <a:sym typeface="Aileron"/>
              </a:rPr>
              <a:t>l’intégration de</a:t>
            </a:r>
          </a:p>
          <a:p>
            <a:pPr algn="ctr">
              <a:lnSpc>
                <a:spcPts val="2906"/>
              </a:lnSpc>
            </a:pPr>
            <a:r>
              <a:rPr lang="en-US" sz="1937" spc="29">
                <a:solidFill>
                  <a:srgbClr val="191919"/>
                </a:solidFill>
                <a:latin typeface="Aileron"/>
                <a:ea typeface="Aileron"/>
                <a:cs typeface="Aileron"/>
                <a:sym typeface="Aileron"/>
              </a:rPr>
              <a:t>l’intelligence artificielle, aussi bien pour attaquer que pour défendre. </a:t>
            </a:r>
          </a:p>
          <a:p>
            <a:pPr algn="ctr">
              <a:lnSpc>
                <a:spcPts val="2906"/>
              </a:lnSpc>
            </a:pPr>
            <a:r>
              <a:rPr lang="en-US" sz="1937" spc="29">
                <a:solidFill>
                  <a:srgbClr val="191919"/>
                </a:solidFill>
                <a:latin typeface="Aileron"/>
                <a:ea typeface="Aileron"/>
                <a:cs typeface="Aileron"/>
                <a:sym typeface="Aileron"/>
              </a:rPr>
              <a:t>Des cyberguerres à grande échelle, encore plus difficiles à contenir.</a:t>
            </a:r>
          </a:p>
        </p:txBody>
      </p:sp>
      <p:sp>
        <p:nvSpPr>
          <p:cNvPr name="AutoShape 31" id="31"/>
          <p:cNvSpPr/>
          <p:nvPr/>
        </p:nvSpPr>
        <p:spPr>
          <a:xfrm>
            <a:off x="3086833" y="5687629"/>
            <a:ext cx="187005" cy="0"/>
          </a:xfrm>
          <a:prstGeom prst="line">
            <a:avLst/>
          </a:prstGeom>
          <a:ln cap="flat" w="57150">
            <a:solidFill>
              <a:srgbClr val="EDF0F2"/>
            </a:solidFill>
            <a:prstDash val="solid"/>
            <a:headEnd type="none" len="sm" w="sm"/>
            <a:tailEnd type="none" len="sm" w="sm"/>
          </a:ln>
        </p:spPr>
      </p:sp>
      <p:sp>
        <p:nvSpPr>
          <p:cNvPr name="AutoShape 32" id="32"/>
          <p:cNvSpPr/>
          <p:nvPr/>
        </p:nvSpPr>
        <p:spPr>
          <a:xfrm>
            <a:off x="6021960" y="5687629"/>
            <a:ext cx="187005" cy="0"/>
          </a:xfrm>
          <a:prstGeom prst="line">
            <a:avLst/>
          </a:prstGeom>
          <a:ln cap="flat" w="57150">
            <a:solidFill>
              <a:srgbClr val="EDF0F2"/>
            </a:solidFill>
            <a:prstDash val="solid"/>
            <a:headEnd type="none" len="sm" w="sm"/>
            <a:tailEnd type="none" len="sm" w="sm"/>
          </a:ln>
        </p:spPr>
      </p:sp>
      <p:sp>
        <p:nvSpPr>
          <p:cNvPr name="AutoShape 33" id="33"/>
          <p:cNvSpPr/>
          <p:nvPr/>
        </p:nvSpPr>
        <p:spPr>
          <a:xfrm>
            <a:off x="8957088" y="5687629"/>
            <a:ext cx="187005" cy="0"/>
          </a:xfrm>
          <a:prstGeom prst="line">
            <a:avLst/>
          </a:prstGeom>
          <a:ln cap="flat" w="57150">
            <a:solidFill>
              <a:srgbClr val="EDF0F2"/>
            </a:solidFill>
            <a:prstDash val="solid"/>
            <a:headEnd type="none" len="sm" w="sm"/>
            <a:tailEnd type="none" len="sm" w="sm"/>
          </a:ln>
        </p:spPr>
      </p:sp>
      <p:sp>
        <p:nvSpPr>
          <p:cNvPr name="AutoShape 34" id="34"/>
          <p:cNvSpPr/>
          <p:nvPr/>
        </p:nvSpPr>
        <p:spPr>
          <a:xfrm>
            <a:off x="11892215" y="5687629"/>
            <a:ext cx="187005" cy="0"/>
          </a:xfrm>
          <a:prstGeom prst="line">
            <a:avLst/>
          </a:prstGeom>
          <a:ln cap="flat" w="57150">
            <a:solidFill>
              <a:srgbClr val="EDF0F2"/>
            </a:solidFill>
            <a:prstDash val="solid"/>
            <a:headEnd type="none" len="sm" w="sm"/>
            <a:tailEnd type="none" len="sm" w="sm"/>
          </a:ln>
        </p:spPr>
      </p:sp>
      <p:sp>
        <p:nvSpPr>
          <p:cNvPr name="AutoShape 35" id="35"/>
          <p:cNvSpPr/>
          <p:nvPr/>
        </p:nvSpPr>
        <p:spPr>
          <a:xfrm>
            <a:off x="14827343" y="5687629"/>
            <a:ext cx="187005" cy="164522"/>
          </a:xfrm>
          <a:prstGeom prst="line">
            <a:avLst/>
          </a:prstGeom>
          <a:ln cap="flat" w="57150">
            <a:solidFill>
              <a:srgbClr val="EDF0F2"/>
            </a:solidFill>
            <a:prstDash val="solid"/>
            <a:headEnd type="none" len="sm" w="sm"/>
            <a:tailEnd type="none" len="sm" w="sm"/>
          </a:ln>
        </p:spPr>
      </p:sp>
      <p:sp>
        <p:nvSpPr>
          <p:cNvPr name="AutoShape 36" id="36"/>
          <p:cNvSpPr/>
          <p:nvPr/>
        </p:nvSpPr>
        <p:spPr>
          <a:xfrm>
            <a:off x="1712771" y="6119373"/>
            <a:ext cx="0" cy="659592"/>
          </a:xfrm>
          <a:prstGeom prst="line">
            <a:avLst/>
          </a:prstGeom>
          <a:ln cap="flat" w="47625">
            <a:solidFill>
              <a:srgbClr val="86EAE9"/>
            </a:solidFill>
            <a:prstDash val="solid"/>
            <a:headEnd type="none" len="sm" w="sm"/>
            <a:tailEnd type="arrow" len="sm" w="med"/>
          </a:ln>
        </p:spPr>
      </p:sp>
      <p:sp>
        <p:nvSpPr>
          <p:cNvPr name="AutoShape 37" id="37"/>
          <p:cNvSpPr/>
          <p:nvPr/>
        </p:nvSpPr>
        <p:spPr>
          <a:xfrm flipH="true">
            <a:off x="7583027" y="6119373"/>
            <a:ext cx="0" cy="659592"/>
          </a:xfrm>
          <a:prstGeom prst="line">
            <a:avLst/>
          </a:prstGeom>
          <a:ln cap="flat" w="47625">
            <a:solidFill>
              <a:srgbClr val="37C9EF"/>
            </a:solidFill>
            <a:prstDash val="solid"/>
            <a:headEnd type="none" len="sm" w="sm"/>
            <a:tailEnd type="arrow" len="sm" w="med"/>
          </a:ln>
        </p:spPr>
      </p:sp>
      <p:sp>
        <p:nvSpPr>
          <p:cNvPr name="AutoShape 38" id="38"/>
          <p:cNvSpPr/>
          <p:nvPr/>
        </p:nvSpPr>
        <p:spPr>
          <a:xfrm>
            <a:off x="13453282" y="6119373"/>
            <a:ext cx="0" cy="659592"/>
          </a:xfrm>
          <a:prstGeom prst="line">
            <a:avLst/>
          </a:prstGeom>
          <a:ln cap="flat" w="47625">
            <a:solidFill>
              <a:srgbClr val="1C88CF"/>
            </a:solidFill>
            <a:prstDash val="solid"/>
            <a:headEnd type="none" len="sm" w="sm"/>
            <a:tailEnd type="arrow" len="sm" w="med"/>
          </a:ln>
        </p:spPr>
      </p:sp>
      <p:sp>
        <p:nvSpPr>
          <p:cNvPr name="AutoShape 39" id="39"/>
          <p:cNvSpPr/>
          <p:nvPr/>
        </p:nvSpPr>
        <p:spPr>
          <a:xfrm>
            <a:off x="4647899" y="4596294"/>
            <a:ext cx="0" cy="659592"/>
          </a:xfrm>
          <a:prstGeom prst="line">
            <a:avLst/>
          </a:prstGeom>
          <a:ln cap="flat" w="47625">
            <a:solidFill>
              <a:srgbClr val="3EDAD8"/>
            </a:solidFill>
            <a:prstDash val="solid"/>
            <a:headEnd type="arrow" len="sm" w="med"/>
            <a:tailEnd type="none" len="sm" w="sm"/>
          </a:ln>
        </p:spPr>
      </p:sp>
      <p:sp>
        <p:nvSpPr>
          <p:cNvPr name="AutoShape 40" id="40"/>
          <p:cNvSpPr/>
          <p:nvPr/>
        </p:nvSpPr>
        <p:spPr>
          <a:xfrm>
            <a:off x="10518154" y="4596294"/>
            <a:ext cx="0" cy="659592"/>
          </a:xfrm>
          <a:prstGeom prst="line">
            <a:avLst/>
          </a:prstGeom>
          <a:ln cap="flat" w="47625">
            <a:solidFill>
              <a:srgbClr val="18AFD6"/>
            </a:solidFill>
            <a:prstDash val="solid"/>
            <a:headEnd type="arrow" len="sm" w="med"/>
            <a:tailEnd type="none" len="sm" w="sm"/>
          </a:ln>
        </p:spPr>
      </p:sp>
      <p:sp>
        <p:nvSpPr>
          <p:cNvPr name="AutoShape 41" id="41"/>
          <p:cNvSpPr/>
          <p:nvPr/>
        </p:nvSpPr>
        <p:spPr>
          <a:xfrm>
            <a:off x="16388409" y="4596294"/>
            <a:ext cx="0" cy="659592"/>
          </a:xfrm>
          <a:prstGeom prst="line">
            <a:avLst/>
          </a:prstGeom>
          <a:ln cap="flat" w="47625">
            <a:solidFill>
              <a:srgbClr val="13538A"/>
            </a:solidFill>
            <a:prstDash val="solid"/>
            <a:headEnd type="arrow" len="sm" w="med"/>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7FB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4317047" y="-3837181"/>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3985629" y="-3505764"/>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2700000">
            <a:off x="7001768" y="1126950"/>
            <a:ext cx="5636927" cy="605970"/>
          </a:xfrm>
          <a:custGeom>
            <a:avLst/>
            <a:gdLst/>
            <a:ahLst/>
            <a:cxnLst/>
            <a:rect r="r" b="b" t="t" l="l"/>
            <a:pathLst>
              <a:path h="605970" w="5636927">
                <a:moveTo>
                  <a:pt x="0" y="0"/>
                </a:moveTo>
                <a:lnTo>
                  <a:pt x="5636927" y="0"/>
                </a:lnTo>
                <a:lnTo>
                  <a:pt x="5636927" y="605970"/>
                </a:lnTo>
                <a:lnTo>
                  <a:pt x="0" y="605970"/>
                </a:lnTo>
                <a:lnTo>
                  <a:pt x="0" y="0"/>
                </a:lnTo>
                <a:close/>
              </a:path>
            </a:pathLst>
          </a:custGeom>
          <a:blipFill>
            <a:blip r:embed="rId3"/>
            <a:stretch>
              <a:fillRect l="0" t="0" r="0" b="0"/>
            </a:stretch>
          </a:blipFill>
        </p:spPr>
      </p:sp>
      <p:grpSp>
        <p:nvGrpSpPr>
          <p:cNvPr name="Group 7" id="7"/>
          <p:cNvGrpSpPr/>
          <p:nvPr/>
        </p:nvGrpSpPr>
        <p:grpSpPr>
          <a:xfrm rot="-8100000">
            <a:off x="8515005" y="-553860"/>
            <a:ext cx="5359870" cy="2511321"/>
            <a:chOff x="0" y="0"/>
            <a:chExt cx="1597103" cy="748309"/>
          </a:xfrm>
        </p:grpSpPr>
        <p:sp>
          <p:nvSpPr>
            <p:cNvPr name="Freeform 8" id="8"/>
            <p:cNvSpPr/>
            <p:nvPr/>
          </p:nvSpPr>
          <p:spPr>
            <a:xfrm flipH="false" flipV="false" rot="0">
              <a:off x="0" y="0"/>
              <a:ext cx="1597103" cy="748309"/>
            </a:xfrm>
            <a:custGeom>
              <a:avLst/>
              <a:gdLst/>
              <a:ahLst/>
              <a:cxnLst/>
              <a:rect r="r" b="b" t="t" l="l"/>
              <a:pathLst>
                <a:path h="748309" w="1597103">
                  <a:moveTo>
                    <a:pt x="0" y="0"/>
                  </a:moveTo>
                  <a:lnTo>
                    <a:pt x="1597103" y="0"/>
                  </a:lnTo>
                  <a:lnTo>
                    <a:pt x="1597103" y="748309"/>
                  </a:lnTo>
                  <a:lnTo>
                    <a:pt x="0" y="748309"/>
                  </a:lnTo>
                  <a:close/>
                </a:path>
              </a:pathLst>
            </a:custGeom>
            <a:solidFill>
              <a:srgbClr val="0F4984"/>
            </a:solidFill>
          </p:spPr>
        </p:sp>
        <p:sp>
          <p:nvSpPr>
            <p:cNvPr name="TextBox 9" id="9"/>
            <p:cNvSpPr txBox="true"/>
            <p:nvPr/>
          </p:nvSpPr>
          <p:spPr>
            <a:xfrm>
              <a:off x="0" y="-38100"/>
              <a:ext cx="1597103" cy="786409"/>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2700000">
            <a:off x="9928259" y="810181"/>
            <a:ext cx="5636927" cy="605970"/>
          </a:xfrm>
          <a:custGeom>
            <a:avLst/>
            <a:gdLst/>
            <a:ahLst/>
            <a:cxnLst/>
            <a:rect r="r" b="b" t="t" l="l"/>
            <a:pathLst>
              <a:path h="605970" w="5636927">
                <a:moveTo>
                  <a:pt x="0" y="0"/>
                </a:moveTo>
                <a:lnTo>
                  <a:pt x="5636926" y="0"/>
                </a:lnTo>
                <a:lnTo>
                  <a:pt x="5636926" y="605969"/>
                </a:lnTo>
                <a:lnTo>
                  <a:pt x="0" y="605969"/>
                </a:lnTo>
                <a:lnTo>
                  <a:pt x="0" y="0"/>
                </a:lnTo>
                <a:close/>
              </a:path>
            </a:pathLst>
          </a:custGeom>
          <a:blipFill>
            <a:blip r:embed="rId3"/>
            <a:stretch>
              <a:fillRect l="0" t="0" r="0" b="0"/>
            </a:stretch>
          </a:blipFill>
        </p:spPr>
      </p:sp>
      <p:sp>
        <p:nvSpPr>
          <p:cNvPr name="Freeform 11" id="11"/>
          <p:cNvSpPr/>
          <p:nvPr/>
        </p:nvSpPr>
        <p:spPr>
          <a:xfrm flipH="false" flipV="false" rot="-2700000">
            <a:off x="9931142" y="2110145"/>
            <a:ext cx="11192813" cy="11192813"/>
          </a:xfrm>
          <a:custGeom>
            <a:avLst/>
            <a:gdLst/>
            <a:ahLst/>
            <a:cxnLst/>
            <a:rect r="r" b="b" t="t" l="l"/>
            <a:pathLst>
              <a:path h="11192813" w="11192813">
                <a:moveTo>
                  <a:pt x="0" y="0"/>
                </a:moveTo>
                <a:lnTo>
                  <a:pt x="11192813" y="0"/>
                </a:lnTo>
                <a:lnTo>
                  <a:pt x="11192813" y="11192813"/>
                </a:lnTo>
                <a:lnTo>
                  <a:pt x="0" y="11192813"/>
                </a:lnTo>
                <a:lnTo>
                  <a:pt x="0" y="0"/>
                </a:lnTo>
                <a:close/>
              </a:path>
            </a:pathLst>
          </a:custGeom>
          <a:blipFill>
            <a:blip r:embed="rId2">
              <a:alphaModFix amt="58000"/>
            </a:blip>
            <a:stretch>
              <a:fillRect l="0" t="0" r="0" b="0"/>
            </a:stretch>
          </a:blipFill>
        </p:spPr>
      </p:sp>
      <p:grpSp>
        <p:nvGrpSpPr>
          <p:cNvPr name="Group 12" id="12"/>
          <p:cNvGrpSpPr/>
          <p:nvPr/>
        </p:nvGrpSpPr>
        <p:grpSpPr>
          <a:xfrm rot="-2700000">
            <a:off x="10332986" y="2567456"/>
            <a:ext cx="10169646" cy="10169646"/>
            <a:chOff x="0" y="0"/>
            <a:chExt cx="2041549" cy="2041549"/>
          </a:xfrm>
        </p:grpSpPr>
        <p:sp>
          <p:nvSpPr>
            <p:cNvPr name="Freeform 13" id="13"/>
            <p:cNvSpPr/>
            <p:nvPr/>
          </p:nvSpPr>
          <p:spPr>
            <a:xfrm flipH="false" flipV="false" rot="0">
              <a:off x="0" y="0"/>
              <a:ext cx="2041549" cy="2041549"/>
            </a:xfrm>
            <a:custGeom>
              <a:avLst/>
              <a:gdLst/>
              <a:ahLst/>
              <a:cxnLst/>
              <a:rect r="r" b="b" t="t" l="l"/>
              <a:pathLst>
                <a:path h="2041549" w="2041549">
                  <a:moveTo>
                    <a:pt x="76128" y="0"/>
                  </a:moveTo>
                  <a:lnTo>
                    <a:pt x="1965422" y="0"/>
                  </a:lnTo>
                  <a:cubicBezTo>
                    <a:pt x="1985612" y="0"/>
                    <a:pt x="2004975" y="8021"/>
                    <a:pt x="2019252" y="22297"/>
                  </a:cubicBezTo>
                  <a:cubicBezTo>
                    <a:pt x="2033529" y="36574"/>
                    <a:pt x="2041549" y="55937"/>
                    <a:pt x="2041549" y="76128"/>
                  </a:cubicBezTo>
                  <a:lnTo>
                    <a:pt x="2041549" y="1965422"/>
                  </a:lnTo>
                  <a:cubicBezTo>
                    <a:pt x="2041549" y="1985612"/>
                    <a:pt x="2033529" y="2004975"/>
                    <a:pt x="2019252" y="2019252"/>
                  </a:cubicBezTo>
                  <a:cubicBezTo>
                    <a:pt x="2004975" y="2033529"/>
                    <a:pt x="1985612" y="2041549"/>
                    <a:pt x="1965422" y="2041549"/>
                  </a:cubicBezTo>
                  <a:lnTo>
                    <a:pt x="76128" y="2041549"/>
                  </a:lnTo>
                  <a:cubicBezTo>
                    <a:pt x="55937" y="2041549"/>
                    <a:pt x="36574" y="2033529"/>
                    <a:pt x="22297" y="2019252"/>
                  </a:cubicBezTo>
                  <a:cubicBezTo>
                    <a:pt x="8021" y="2004975"/>
                    <a:pt x="0" y="1985612"/>
                    <a:pt x="0" y="1965422"/>
                  </a:cubicBezTo>
                  <a:lnTo>
                    <a:pt x="0" y="76128"/>
                  </a:lnTo>
                  <a:cubicBezTo>
                    <a:pt x="0" y="55937"/>
                    <a:pt x="8021" y="36574"/>
                    <a:pt x="22297" y="22297"/>
                  </a:cubicBezTo>
                  <a:cubicBezTo>
                    <a:pt x="36574" y="8021"/>
                    <a:pt x="55937" y="0"/>
                    <a:pt x="76128" y="0"/>
                  </a:cubicBezTo>
                  <a:close/>
                </a:path>
              </a:pathLst>
            </a:custGeom>
            <a:solidFill>
              <a:srgbClr val="FFFFFF"/>
            </a:solidFill>
          </p:spPr>
        </p:sp>
        <p:sp>
          <p:nvSpPr>
            <p:cNvPr name="TextBox 14" id="1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9144000" y="1378470"/>
            <a:ext cx="12547618" cy="12547618"/>
            <a:chOff x="0" y="0"/>
            <a:chExt cx="812800" cy="812800"/>
          </a:xfrm>
        </p:grpSpPr>
        <p:sp>
          <p:nvSpPr>
            <p:cNvPr name="Freeform 16" id="16"/>
            <p:cNvSpPr/>
            <p:nvPr/>
          </p:nvSpPr>
          <p:spPr>
            <a:xfrm flipH="false" flipV="false" rot="0">
              <a:off x="12111" y="12111"/>
              <a:ext cx="788579" cy="788579"/>
            </a:xfrm>
            <a:custGeom>
              <a:avLst/>
              <a:gdLst/>
              <a:ahLst/>
              <a:cxnLst/>
              <a:rect r="r" b="b" t="t" l="l"/>
              <a:pathLst>
                <a:path h="788579" w="788579">
                  <a:moveTo>
                    <a:pt x="421339" y="14939"/>
                  </a:moveTo>
                  <a:lnTo>
                    <a:pt x="773639" y="367239"/>
                  </a:lnTo>
                  <a:cubicBezTo>
                    <a:pt x="788578" y="382178"/>
                    <a:pt x="788578" y="406400"/>
                    <a:pt x="773639" y="421339"/>
                  </a:cubicBezTo>
                  <a:lnTo>
                    <a:pt x="421339" y="773639"/>
                  </a:lnTo>
                  <a:cubicBezTo>
                    <a:pt x="406400" y="788578"/>
                    <a:pt x="382178" y="788578"/>
                    <a:pt x="367239" y="773639"/>
                  </a:cubicBezTo>
                  <a:lnTo>
                    <a:pt x="14939" y="421339"/>
                  </a:lnTo>
                  <a:cubicBezTo>
                    <a:pt x="0" y="406400"/>
                    <a:pt x="0" y="382178"/>
                    <a:pt x="14939" y="367239"/>
                  </a:cubicBezTo>
                  <a:lnTo>
                    <a:pt x="367239" y="14939"/>
                  </a:lnTo>
                  <a:cubicBezTo>
                    <a:pt x="382178" y="0"/>
                    <a:pt x="406400" y="0"/>
                    <a:pt x="421339" y="14939"/>
                  </a:cubicBezTo>
                  <a:close/>
                </a:path>
              </a:pathLst>
            </a:custGeom>
            <a:blipFill>
              <a:blip r:embed="rId4"/>
              <a:stretch>
                <a:fillRect l="-42190" t="-2028" r="-42190" b="-2028"/>
              </a:stretch>
            </a:blipFill>
          </p:spPr>
        </p:sp>
      </p:grpSp>
      <p:grpSp>
        <p:nvGrpSpPr>
          <p:cNvPr name="Group 17" id="17"/>
          <p:cNvGrpSpPr/>
          <p:nvPr/>
        </p:nvGrpSpPr>
        <p:grpSpPr>
          <a:xfrm rot="-8100000">
            <a:off x="10669360" y="993471"/>
            <a:ext cx="10132302" cy="2304198"/>
            <a:chOff x="0" y="0"/>
            <a:chExt cx="3019165" cy="686592"/>
          </a:xfrm>
        </p:grpSpPr>
        <p:sp>
          <p:nvSpPr>
            <p:cNvPr name="Freeform 18" id="18"/>
            <p:cNvSpPr/>
            <p:nvPr/>
          </p:nvSpPr>
          <p:spPr>
            <a:xfrm flipH="false" flipV="false" rot="0">
              <a:off x="0" y="0"/>
              <a:ext cx="3019165" cy="686592"/>
            </a:xfrm>
            <a:custGeom>
              <a:avLst/>
              <a:gdLst/>
              <a:ahLst/>
              <a:cxnLst/>
              <a:rect r="r" b="b" t="t" l="l"/>
              <a:pathLst>
                <a:path h="686592" w="3019165">
                  <a:moveTo>
                    <a:pt x="0" y="0"/>
                  </a:moveTo>
                  <a:lnTo>
                    <a:pt x="3019165" y="0"/>
                  </a:lnTo>
                  <a:lnTo>
                    <a:pt x="3019165" y="686592"/>
                  </a:lnTo>
                  <a:lnTo>
                    <a:pt x="0" y="686592"/>
                  </a:lnTo>
                  <a:close/>
                </a:path>
              </a:pathLst>
            </a:custGeom>
            <a:solidFill>
              <a:srgbClr val="16599D"/>
            </a:solidFill>
          </p:spPr>
        </p:sp>
        <p:sp>
          <p:nvSpPr>
            <p:cNvPr name="TextBox 19" id="19"/>
            <p:cNvSpPr txBox="true"/>
            <p:nvPr/>
          </p:nvSpPr>
          <p:spPr>
            <a:xfrm>
              <a:off x="0" y="-38100"/>
              <a:ext cx="3019165" cy="724692"/>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2700000">
            <a:off x="13557061" y="1280279"/>
            <a:ext cx="5636927" cy="605970"/>
          </a:xfrm>
          <a:custGeom>
            <a:avLst/>
            <a:gdLst/>
            <a:ahLst/>
            <a:cxnLst/>
            <a:rect r="r" b="b" t="t" l="l"/>
            <a:pathLst>
              <a:path h="605970" w="5636927">
                <a:moveTo>
                  <a:pt x="0" y="0"/>
                </a:moveTo>
                <a:lnTo>
                  <a:pt x="5636926" y="0"/>
                </a:lnTo>
                <a:lnTo>
                  <a:pt x="5636926" y="605970"/>
                </a:lnTo>
                <a:lnTo>
                  <a:pt x="0" y="605970"/>
                </a:lnTo>
                <a:lnTo>
                  <a:pt x="0" y="0"/>
                </a:lnTo>
                <a:close/>
              </a:path>
            </a:pathLst>
          </a:custGeom>
          <a:blipFill>
            <a:blip r:embed="rId3"/>
            <a:stretch>
              <a:fillRect l="0" t="0" r="0" b="0"/>
            </a:stretch>
          </a:blipFill>
        </p:spPr>
      </p:sp>
      <p:grpSp>
        <p:nvGrpSpPr>
          <p:cNvPr name="Group 21" id="21"/>
          <p:cNvGrpSpPr/>
          <p:nvPr/>
        </p:nvGrpSpPr>
        <p:grpSpPr>
          <a:xfrm rot="-8100000">
            <a:off x="15049711" y="-350832"/>
            <a:ext cx="5000402" cy="2304198"/>
            <a:chOff x="0" y="0"/>
            <a:chExt cx="1489991" cy="686592"/>
          </a:xfrm>
        </p:grpSpPr>
        <p:sp>
          <p:nvSpPr>
            <p:cNvPr name="Freeform 22" id="22"/>
            <p:cNvSpPr/>
            <p:nvPr/>
          </p:nvSpPr>
          <p:spPr>
            <a:xfrm flipH="false" flipV="false" rot="0">
              <a:off x="0" y="0"/>
              <a:ext cx="1489991" cy="686592"/>
            </a:xfrm>
            <a:custGeom>
              <a:avLst/>
              <a:gdLst/>
              <a:ahLst/>
              <a:cxnLst/>
              <a:rect r="r" b="b" t="t" l="l"/>
              <a:pathLst>
                <a:path h="686592" w="1489991">
                  <a:moveTo>
                    <a:pt x="0" y="0"/>
                  </a:moveTo>
                  <a:lnTo>
                    <a:pt x="1489991" y="0"/>
                  </a:lnTo>
                  <a:lnTo>
                    <a:pt x="1489991" y="686592"/>
                  </a:lnTo>
                  <a:lnTo>
                    <a:pt x="0" y="686592"/>
                  </a:lnTo>
                  <a:close/>
                </a:path>
              </a:pathLst>
            </a:custGeom>
            <a:solidFill>
              <a:srgbClr val="2978C8"/>
            </a:solidFill>
          </p:spPr>
        </p:sp>
        <p:sp>
          <p:nvSpPr>
            <p:cNvPr name="TextBox 23" id="23"/>
            <p:cNvSpPr txBox="true"/>
            <p:nvPr/>
          </p:nvSpPr>
          <p:spPr>
            <a:xfrm>
              <a:off x="0" y="-38100"/>
              <a:ext cx="1489991" cy="724692"/>
            </a:xfrm>
            <a:prstGeom prst="rect">
              <a:avLst/>
            </a:prstGeom>
          </p:spPr>
          <p:txBody>
            <a:bodyPr anchor="ctr" rtlCol="false" tIns="50800" lIns="50800" bIns="50800" rIns="50800"/>
            <a:lstStyle/>
            <a:p>
              <a:pPr algn="ctr">
                <a:lnSpc>
                  <a:spcPts val="2659"/>
                </a:lnSpc>
                <a:spcBef>
                  <a:spcPct val="0"/>
                </a:spcBef>
              </a:pPr>
            </a:p>
          </p:txBody>
        </p:sp>
      </p:grpSp>
      <p:grpSp>
        <p:nvGrpSpPr>
          <p:cNvPr name="Group 24" id="24"/>
          <p:cNvGrpSpPr/>
          <p:nvPr/>
        </p:nvGrpSpPr>
        <p:grpSpPr>
          <a:xfrm rot="0">
            <a:off x="1028700" y="3484687"/>
            <a:ext cx="7873363" cy="3451653"/>
            <a:chOff x="0" y="0"/>
            <a:chExt cx="2073643" cy="909077"/>
          </a:xfrm>
        </p:grpSpPr>
        <p:sp>
          <p:nvSpPr>
            <p:cNvPr name="Freeform 25" id="25"/>
            <p:cNvSpPr/>
            <p:nvPr/>
          </p:nvSpPr>
          <p:spPr>
            <a:xfrm flipH="false" flipV="false" rot="0">
              <a:off x="0" y="0"/>
              <a:ext cx="2073643" cy="909077"/>
            </a:xfrm>
            <a:custGeom>
              <a:avLst/>
              <a:gdLst/>
              <a:ahLst/>
              <a:cxnLst/>
              <a:rect r="r" b="b" t="t" l="l"/>
              <a:pathLst>
                <a:path h="909077" w="2073643">
                  <a:moveTo>
                    <a:pt x="49165" y="0"/>
                  </a:moveTo>
                  <a:lnTo>
                    <a:pt x="2024478" y="0"/>
                  </a:lnTo>
                  <a:cubicBezTo>
                    <a:pt x="2051631" y="0"/>
                    <a:pt x="2073643" y="22012"/>
                    <a:pt x="2073643" y="49165"/>
                  </a:cubicBezTo>
                  <a:lnTo>
                    <a:pt x="2073643" y="859912"/>
                  </a:lnTo>
                  <a:cubicBezTo>
                    <a:pt x="2073643" y="872952"/>
                    <a:pt x="2068463" y="885457"/>
                    <a:pt x="2059243" y="894677"/>
                  </a:cubicBezTo>
                  <a:cubicBezTo>
                    <a:pt x="2050023" y="903898"/>
                    <a:pt x="2037517" y="909077"/>
                    <a:pt x="2024478" y="909077"/>
                  </a:cubicBezTo>
                  <a:lnTo>
                    <a:pt x="49165" y="909077"/>
                  </a:lnTo>
                  <a:cubicBezTo>
                    <a:pt x="22012" y="909077"/>
                    <a:pt x="0" y="887065"/>
                    <a:pt x="0" y="859912"/>
                  </a:cubicBezTo>
                  <a:lnTo>
                    <a:pt x="0" y="49165"/>
                  </a:lnTo>
                  <a:cubicBezTo>
                    <a:pt x="0" y="22012"/>
                    <a:pt x="22012" y="0"/>
                    <a:pt x="49165" y="0"/>
                  </a:cubicBezTo>
                  <a:close/>
                </a:path>
              </a:pathLst>
            </a:custGeom>
            <a:solidFill>
              <a:srgbClr val="000000">
                <a:alpha val="0"/>
              </a:srgbClr>
            </a:solidFill>
            <a:ln w="19050" cap="rnd">
              <a:solidFill>
                <a:srgbClr val="292A2B"/>
              </a:solidFill>
              <a:prstDash val="solid"/>
              <a:round/>
            </a:ln>
          </p:spPr>
        </p:sp>
        <p:sp>
          <p:nvSpPr>
            <p:cNvPr name="TextBox 26" id="26"/>
            <p:cNvSpPr txBox="true"/>
            <p:nvPr/>
          </p:nvSpPr>
          <p:spPr>
            <a:xfrm>
              <a:off x="0" y="-38100"/>
              <a:ext cx="2073643" cy="94717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5962650" y="3811184"/>
            <a:ext cx="3550140" cy="1845171"/>
            <a:chOff x="0" y="0"/>
            <a:chExt cx="935016" cy="485971"/>
          </a:xfrm>
        </p:grpSpPr>
        <p:sp>
          <p:nvSpPr>
            <p:cNvPr name="Freeform 28" id="28"/>
            <p:cNvSpPr/>
            <p:nvPr/>
          </p:nvSpPr>
          <p:spPr>
            <a:xfrm flipH="false" flipV="false" rot="0">
              <a:off x="0" y="0"/>
              <a:ext cx="935016" cy="485971"/>
            </a:xfrm>
            <a:custGeom>
              <a:avLst/>
              <a:gdLst/>
              <a:ahLst/>
              <a:cxnLst/>
              <a:rect r="r" b="b" t="t" l="l"/>
              <a:pathLst>
                <a:path h="485971" w="935016">
                  <a:moveTo>
                    <a:pt x="0" y="0"/>
                  </a:moveTo>
                  <a:lnTo>
                    <a:pt x="935016" y="0"/>
                  </a:lnTo>
                  <a:lnTo>
                    <a:pt x="935016" y="485971"/>
                  </a:lnTo>
                  <a:lnTo>
                    <a:pt x="0" y="485971"/>
                  </a:lnTo>
                  <a:close/>
                </a:path>
              </a:pathLst>
            </a:custGeom>
            <a:solidFill>
              <a:srgbClr val="F7FBFF"/>
            </a:solidFill>
          </p:spPr>
        </p:sp>
        <p:sp>
          <p:nvSpPr>
            <p:cNvPr name="TextBox 29" id="29"/>
            <p:cNvSpPr txBox="true"/>
            <p:nvPr/>
          </p:nvSpPr>
          <p:spPr>
            <a:xfrm>
              <a:off x="0" y="-38100"/>
              <a:ext cx="935016" cy="524071"/>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8836268" y="5590561"/>
            <a:ext cx="131590" cy="13159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92A2B"/>
            </a:solidFill>
          </p:spPr>
        </p:sp>
        <p:sp>
          <p:nvSpPr>
            <p:cNvPr name="TextBox 32" id="3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234705" y="1141741"/>
            <a:ext cx="9501300" cy="1856105"/>
          </a:xfrm>
          <a:prstGeom prst="rect">
            <a:avLst/>
          </a:prstGeom>
        </p:spPr>
        <p:txBody>
          <a:bodyPr anchor="t" rtlCol="false" tIns="0" lIns="0" bIns="0" rIns="0">
            <a:spAutoFit/>
          </a:bodyPr>
          <a:lstStyle/>
          <a:p>
            <a:pPr algn="l" marL="949965" indent="-474983" lvl="1">
              <a:lnSpc>
                <a:spcPts val="4840"/>
              </a:lnSpc>
              <a:buFont typeface="Arial"/>
              <a:buChar char="•"/>
            </a:pPr>
            <a:r>
              <a:rPr lang="en-US" b="true" sz="4400">
                <a:solidFill>
                  <a:srgbClr val="16599D"/>
                </a:solidFill>
                <a:latin typeface="Helios Bold"/>
                <a:ea typeface="Helios Bold"/>
                <a:cs typeface="Helios Bold"/>
                <a:sym typeface="Helios Bold"/>
              </a:rPr>
              <a:t> DÉTECTION DES ATTAQUES  PAR LA THÉORIE DE L'INFORMATION</a:t>
            </a:r>
          </a:p>
        </p:txBody>
      </p:sp>
      <p:sp>
        <p:nvSpPr>
          <p:cNvPr name="TextBox 34" id="34"/>
          <p:cNvSpPr txBox="true"/>
          <p:nvPr/>
        </p:nvSpPr>
        <p:spPr>
          <a:xfrm rot="0">
            <a:off x="1282191" y="3763559"/>
            <a:ext cx="7406328" cy="2930405"/>
          </a:xfrm>
          <a:prstGeom prst="rect">
            <a:avLst/>
          </a:prstGeom>
        </p:spPr>
        <p:txBody>
          <a:bodyPr anchor="t" rtlCol="false" tIns="0" lIns="0" bIns="0" rIns="0">
            <a:spAutoFit/>
          </a:bodyPr>
          <a:lstStyle/>
          <a:p>
            <a:pPr algn="just">
              <a:lnSpc>
                <a:spcPts val="2904"/>
              </a:lnSpc>
              <a:spcBef>
                <a:spcPct val="0"/>
              </a:spcBef>
            </a:pPr>
            <a:r>
              <a:rPr lang="en-US" sz="2074">
                <a:solidFill>
                  <a:srgbClr val="000000"/>
                </a:solidFill>
                <a:latin typeface="Helios"/>
                <a:ea typeface="Helios"/>
                <a:cs typeface="Helios"/>
                <a:sym typeface="Helios"/>
              </a:rPr>
              <a:t>La détection d’attaques à l’aide de la théorie de l’information consiste à analyser les propriétés statistiques du trafic réseau, notamment par des mesures comme l’entropie. Cette approche permet d’observer les variations dans la distribution des données, susceptibles d’indiquer un changement de comportement ou une anomalie. Elle s’appuie sur des principes mathématiques pour identifier des écarts potentiels par rapport à un trafic considéré comme normal.</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7FC"/>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4317047" y="-3837181"/>
            <a:ext cx="11641929" cy="11641929"/>
          </a:xfrm>
          <a:custGeom>
            <a:avLst/>
            <a:gdLst/>
            <a:ahLst/>
            <a:cxnLst/>
            <a:rect r="r" b="b" t="t" l="l"/>
            <a:pathLst>
              <a:path h="11641929" w="11641929">
                <a:moveTo>
                  <a:pt x="0" y="0"/>
                </a:moveTo>
                <a:lnTo>
                  <a:pt x="11641929" y="0"/>
                </a:lnTo>
                <a:lnTo>
                  <a:pt x="11641929" y="11641929"/>
                </a:lnTo>
                <a:lnTo>
                  <a:pt x="0" y="11641929"/>
                </a:lnTo>
                <a:lnTo>
                  <a:pt x="0" y="0"/>
                </a:lnTo>
                <a:close/>
              </a:path>
            </a:pathLst>
          </a:custGeom>
          <a:blipFill>
            <a:blip r:embed="rId2">
              <a:alphaModFix amt="6999"/>
            </a:blip>
            <a:stretch>
              <a:fillRect l="0" t="0" r="0" b="0"/>
            </a:stretch>
          </a:blipFill>
        </p:spPr>
      </p:sp>
      <p:grpSp>
        <p:nvGrpSpPr>
          <p:cNvPr name="Group 3" id="3"/>
          <p:cNvGrpSpPr/>
          <p:nvPr/>
        </p:nvGrpSpPr>
        <p:grpSpPr>
          <a:xfrm rot="-2700000">
            <a:off x="-3985629" y="-3505764"/>
            <a:ext cx="10863149" cy="10863149"/>
            <a:chOff x="0" y="0"/>
            <a:chExt cx="2041549" cy="2041549"/>
          </a:xfrm>
        </p:grpSpPr>
        <p:sp>
          <p:nvSpPr>
            <p:cNvPr name="Freeform 4" id="4"/>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5" id="5"/>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2700000">
            <a:off x="-3985629" y="-3505764"/>
            <a:ext cx="10863149" cy="10863149"/>
            <a:chOff x="0" y="0"/>
            <a:chExt cx="2041549" cy="2041549"/>
          </a:xfrm>
        </p:grpSpPr>
        <p:sp>
          <p:nvSpPr>
            <p:cNvPr name="Freeform 7" id="7"/>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8" id="8"/>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2708292" y="6558048"/>
            <a:ext cx="10409902" cy="2011416"/>
            <a:chOff x="0" y="0"/>
            <a:chExt cx="13879869" cy="2681888"/>
          </a:xfrm>
        </p:grpSpPr>
        <p:sp>
          <p:nvSpPr>
            <p:cNvPr name="AutoShape 10" id="10"/>
            <p:cNvSpPr/>
            <p:nvPr/>
          </p:nvSpPr>
          <p:spPr>
            <a:xfrm>
              <a:off x="41" y="2146317"/>
              <a:ext cx="12875291" cy="72662"/>
            </a:xfrm>
            <a:prstGeom prst="line">
              <a:avLst/>
            </a:prstGeom>
            <a:ln cap="flat" w="14589">
              <a:solidFill>
                <a:srgbClr val="AEBFCD"/>
              </a:solidFill>
              <a:prstDash val="solid"/>
              <a:headEnd type="none" len="sm" w="sm"/>
              <a:tailEnd type="diamond" len="lg" w="lg"/>
            </a:ln>
          </p:spPr>
        </p:sp>
        <p:grpSp>
          <p:nvGrpSpPr>
            <p:cNvPr name="Group 11" id="11"/>
            <p:cNvGrpSpPr/>
            <p:nvPr/>
          </p:nvGrpSpPr>
          <p:grpSpPr>
            <a:xfrm rot="0">
              <a:off x="41" y="1756070"/>
              <a:ext cx="2295337" cy="780494"/>
              <a:chOff x="0" y="0"/>
              <a:chExt cx="546882" cy="185959"/>
            </a:xfrm>
          </p:grpSpPr>
          <p:sp>
            <p:nvSpPr>
              <p:cNvPr name="Freeform 12" id="12"/>
              <p:cNvSpPr/>
              <p:nvPr/>
            </p:nvSpPr>
            <p:spPr>
              <a:xfrm flipH="false" flipV="false" rot="0">
                <a:off x="0" y="0"/>
                <a:ext cx="546882" cy="185959"/>
              </a:xfrm>
              <a:custGeom>
                <a:avLst/>
                <a:gdLst/>
                <a:ahLst/>
                <a:cxnLst/>
                <a:rect r="r" b="b" t="t" l="l"/>
                <a:pathLst>
                  <a:path h="185959" w="546882">
                    <a:moveTo>
                      <a:pt x="92979" y="0"/>
                    </a:moveTo>
                    <a:lnTo>
                      <a:pt x="453903" y="0"/>
                    </a:lnTo>
                    <a:cubicBezTo>
                      <a:pt x="505254" y="0"/>
                      <a:pt x="546882" y="41628"/>
                      <a:pt x="546882" y="92979"/>
                    </a:cubicBezTo>
                    <a:lnTo>
                      <a:pt x="546882" y="92979"/>
                    </a:lnTo>
                    <a:cubicBezTo>
                      <a:pt x="546882" y="144331"/>
                      <a:pt x="505254" y="185959"/>
                      <a:pt x="453903" y="185959"/>
                    </a:cubicBezTo>
                    <a:lnTo>
                      <a:pt x="92979" y="185959"/>
                    </a:lnTo>
                    <a:cubicBezTo>
                      <a:pt x="41628" y="185959"/>
                      <a:pt x="0" y="144331"/>
                      <a:pt x="0" y="92979"/>
                    </a:cubicBezTo>
                    <a:lnTo>
                      <a:pt x="0" y="92979"/>
                    </a:lnTo>
                    <a:cubicBezTo>
                      <a:pt x="0" y="41628"/>
                      <a:pt x="41628" y="0"/>
                      <a:pt x="92979" y="0"/>
                    </a:cubicBezTo>
                    <a:close/>
                  </a:path>
                </a:pathLst>
              </a:custGeom>
              <a:solidFill>
                <a:srgbClr val="F4F7FC"/>
              </a:solidFill>
              <a:ln w="19050" cap="sq">
                <a:solidFill>
                  <a:srgbClr val="AEBFCD"/>
                </a:solidFill>
                <a:prstDash val="solid"/>
                <a:miter/>
              </a:ln>
            </p:spPr>
          </p:sp>
          <p:sp>
            <p:nvSpPr>
              <p:cNvPr name="TextBox 13" id="13"/>
              <p:cNvSpPr txBox="true"/>
              <p:nvPr/>
            </p:nvSpPr>
            <p:spPr>
              <a:xfrm>
                <a:off x="0" y="-28575"/>
                <a:ext cx="546882" cy="214534"/>
              </a:xfrm>
              <a:prstGeom prst="rect">
                <a:avLst/>
              </a:prstGeom>
            </p:spPr>
            <p:txBody>
              <a:bodyPr anchor="ctr" rtlCol="false" tIns="50800" lIns="50800" bIns="50800" rIns="50800"/>
              <a:lstStyle/>
              <a:p>
                <a:pPr algn="ctr">
                  <a:lnSpc>
                    <a:spcPts val="2160"/>
                  </a:lnSpc>
                </a:pPr>
              </a:p>
            </p:txBody>
          </p:sp>
        </p:grpSp>
        <p:grpSp>
          <p:nvGrpSpPr>
            <p:cNvPr name="Group 14" id="14"/>
            <p:cNvGrpSpPr/>
            <p:nvPr/>
          </p:nvGrpSpPr>
          <p:grpSpPr>
            <a:xfrm rot="0">
              <a:off x="10633486" y="1756070"/>
              <a:ext cx="2241847" cy="925818"/>
              <a:chOff x="0" y="0"/>
              <a:chExt cx="534138" cy="220583"/>
            </a:xfrm>
          </p:grpSpPr>
          <p:sp>
            <p:nvSpPr>
              <p:cNvPr name="Freeform 15" id="15"/>
              <p:cNvSpPr/>
              <p:nvPr/>
            </p:nvSpPr>
            <p:spPr>
              <a:xfrm flipH="false" flipV="false" rot="0">
                <a:off x="0" y="0"/>
                <a:ext cx="534138" cy="220583"/>
              </a:xfrm>
              <a:custGeom>
                <a:avLst/>
                <a:gdLst/>
                <a:ahLst/>
                <a:cxnLst/>
                <a:rect r="r" b="b" t="t" l="l"/>
                <a:pathLst>
                  <a:path h="220583" w="534138">
                    <a:moveTo>
                      <a:pt x="105788" y="0"/>
                    </a:moveTo>
                    <a:lnTo>
                      <a:pt x="428349" y="0"/>
                    </a:lnTo>
                    <a:cubicBezTo>
                      <a:pt x="456406" y="0"/>
                      <a:pt x="483314" y="11146"/>
                      <a:pt x="503153" y="30985"/>
                    </a:cubicBezTo>
                    <a:cubicBezTo>
                      <a:pt x="522992" y="50824"/>
                      <a:pt x="534138" y="77732"/>
                      <a:pt x="534138" y="105788"/>
                    </a:cubicBezTo>
                    <a:lnTo>
                      <a:pt x="534138" y="114795"/>
                    </a:lnTo>
                    <a:cubicBezTo>
                      <a:pt x="534138" y="173220"/>
                      <a:pt x="486775" y="220583"/>
                      <a:pt x="428349" y="220583"/>
                    </a:cubicBezTo>
                    <a:lnTo>
                      <a:pt x="105788" y="220583"/>
                    </a:lnTo>
                    <a:cubicBezTo>
                      <a:pt x="77732" y="220583"/>
                      <a:pt x="50824" y="209438"/>
                      <a:pt x="30985" y="189599"/>
                    </a:cubicBezTo>
                    <a:cubicBezTo>
                      <a:pt x="11146" y="169760"/>
                      <a:pt x="0" y="142852"/>
                      <a:pt x="0" y="114795"/>
                    </a:cubicBezTo>
                    <a:lnTo>
                      <a:pt x="0" y="105788"/>
                    </a:lnTo>
                    <a:cubicBezTo>
                      <a:pt x="0" y="77732"/>
                      <a:pt x="11146" y="50824"/>
                      <a:pt x="30985" y="30985"/>
                    </a:cubicBezTo>
                    <a:cubicBezTo>
                      <a:pt x="50824" y="11146"/>
                      <a:pt x="77732" y="0"/>
                      <a:pt x="105788" y="0"/>
                    </a:cubicBezTo>
                    <a:close/>
                  </a:path>
                </a:pathLst>
              </a:custGeom>
              <a:solidFill>
                <a:srgbClr val="006CCD"/>
              </a:solidFill>
              <a:ln cap="sq">
                <a:noFill/>
                <a:prstDash val="solid"/>
                <a:miter/>
              </a:ln>
            </p:spPr>
          </p:sp>
          <p:sp>
            <p:nvSpPr>
              <p:cNvPr name="TextBox 16" id="16"/>
              <p:cNvSpPr txBox="true"/>
              <p:nvPr/>
            </p:nvSpPr>
            <p:spPr>
              <a:xfrm>
                <a:off x="0" y="-28575"/>
                <a:ext cx="534138" cy="249158"/>
              </a:xfrm>
              <a:prstGeom prst="rect">
                <a:avLst/>
              </a:prstGeom>
            </p:spPr>
            <p:txBody>
              <a:bodyPr anchor="ctr" rtlCol="false" tIns="50800" lIns="50800" bIns="50800" rIns="50800"/>
              <a:lstStyle/>
              <a:p>
                <a:pPr algn="ctr">
                  <a:lnSpc>
                    <a:spcPts val="2160"/>
                  </a:lnSpc>
                </a:pPr>
              </a:p>
            </p:txBody>
          </p:sp>
        </p:grpSp>
        <p:grpSp>
          <p:nvGrpSpPr>
            <p:cNvPr name="Group 17" id="17"/>
            <p:cNvGrpSpPr/>
            <p:nvPr/>
          </p:nvGrpSpPr>
          <p:grpSpPr>
            <a:xfrm rot="0">
              <a:off x="7760712" y="1798813"/>
              <a:ext cx="2496496" cy="810414"/>
              <a:chOff x="0" y="0"/>
              <a:chExt cx="594810" cy="193087"/>
            </a:xfrm>
          </p:grpSpPr>
          <p:sp>
            <p:nvSpPr>
              <p:cNvPr name="Freeform 18" id="18"/>
              <p:cNvSpPr/>
              <p:nvPr/>
            </p:nvSpPr>
            <p:spPr>
              <a:xfrm flipH="false" flipV="false" rot="0">
                <a:off x="0" y="0"/>
                <a:ext cx="594810" cy="193087"/>
              </a:xfrm>
              <a:custGeom>
                <a:avLst/>
                <a:gdLst/>
                <a:ahLst/>
                <a:cxnLst/>
                <a:rect r="r" b="b" t="t" l="l"/>
                <a:pathLst>
                  <a:path h="193087" w="594810">
                    <a:moveTo>
                      <a:pt x="94998" y="0"/>
                    </a:moveTo>
                    <a:lnTo>
                      <a:pt x="499812" y="0"/>
                    </a:lnTo>
                    <a:cubicBezTo>
                      <a:pt x="525007" y="0"/>
                      <a:pt x="549170" y="10009"/>
                      <a:pt x="566986" y="27824"/>
                    </a:cubicBezTo>
                    <a:cubicBezTo>
                      <a:pt x="584801" y="45640"/>
                      <a:pt x="594810" y="69803"/>
                      <a:pt x="594810" y="94998"/>
                    </a:cubicBezTo>
                    <a:lnTo>
                      <a:pt x="594810" y="98090"/>
                    </a:lnTo>
                    <a:cubicBezTo>
                      <a:pt x="594810" y="123285"/>
                      <a:pt x="584801" y="147448"/>
                      <a:pt x="566986" y="165263"/>
                    </a:cubicBezTo>
                    <a:cubicBezTo>
                      <a:pt x="549170" y="183079"/>
                      <a:pt x="525007" y="193087"/>
                      <a:pt x="499812" y="193087"/>
                    </a:cubicBezTo>
                    <a:lnTo>
                      <a:pt x="94998" y="193087"/>
                    </a:lnTo>
                    <a:cubicBezTo>
                      <a:pt x="69803" y="193087"/>
                      <a:pt x="45640" y="183079"/>
                      <a:pt x="27824" y="165263"/>
                    </a:cubicBezTo>
                    <a:cubicBezTo>
                      <a:pt x="10009" y="147448"/>
                      <a:pt x="0" y="123285"/>
                      <a:pt x="0" y="98090"/>
                    </a:cubicBezTo>
                    <a:lnTo>
                      <a:pt x="0" y="94998"/>
                    </a:lnTo>
                    <a:cubicBezTo>
                      <a:pt x="0" y="69803"/>
                      <a:pt x="10009" y="45640"/>
                      <a:pt x="27824" y="27824"/>
                    </a:cubicBezTo>
                    <a:cubicBezTo>
                      <a:pt x="45640" y="10009"/>
                      <a:pt x="69803" y="0"/>
                      <a:pt x="94998" y="0"/>
                    </a:cubicBezTo>
                    <a:close/>
                  </a:path>
                </a:pathLst>
              </a:custGeom>
              <a:solidFill>
                <a:srgbClr val="F4F7FC"/>
              </a:solidFill>
              <a:ln w="19050" cap="sq">
                <a:solidFill>
                  <a:srgbClr val="AEBFCD"/>
                </a:solidFill>
                <a:prstDash val="solid"/>
                <a:miter/>
              </a:ln>
            </p:spPr>
          </p:sp>
          <p:sp>
            <p:nvSpPr>
              <p:cNvPr name="TextBox 19" id="19"/>
              <p:cNvSpPr txBox="true"/>
              <p:nvPr/>
            </p:nvSpPr>
            <p:spPr>
              <a:xfrm>
                <a:off x="0" y="-28575"/>
                <a:ext cx="594810" cy="221662"/>
              </a:xfrm>
              <a:prstGeom prst="rect">
                <a:avLst/>
              </a:prstGeom>
            </p:spPr>
            <p:txBody>
              <a:bodyPr anchor="ctr" rtlCol="false" tIns="50800" lIns="50800" bIns="50800" rIns="50800"/>
              <a:lstStyle/>
              <a:p>
                <a:pPr algn="ctr">
                  <a:lnSpc>
                    <a:spcPts val="2160"/>
                  </a:lnSpc>
                </a:pPr>
              </a:p>
            </p:txBody>
          </p:sp>
        </p:grpSp>
        <p:grpSp>
          <p:nvGrpSpPr>
            <p:cNvPr name="Group 20" id="20"/>
            <p:cNvGrpSpPr/>
            <p:nvPr/>
          </p:nvGrpSpPr>
          <p:grpSpPr>
            <a:xfrm rot="0">
              <a:off x="2588311" y="1756070"/>
              <a:ext cx="2336297" cy="853156"/>
              <a:chOff x="0" y="0"/>
              <a:chExt cx="556641" cy="203271"/>
            </a:xfrm>
          </p:grpSpPr>
          <p:sp>
            <p:nvSpPr>
              <p:cNvPr name="Freeform 21" id="21"/>
              <p:cNvSpPr/>
              <p:nvPr/>
            </p:nvSpPr>
            <p:spPr>
              <a:xfrm flipH="false" flipV="false" rot="0">
                <a:off x="0" y="0"/>
                <a:ext cx="556641" cy="203271"/>
              </a:xfrm>
              <a:custGeom>
                <a:avLst/>
                <a:gdLst/>
                <a:ahLst/>
                <a:cxnLst/>
                <a:rect r="r" b="b" t="t" l="l"/>
                <a:pathLst>
                  <a:path h="203271" w="556641">
                    <a:moveTo>
                      <a:pt x="101512" y="0"/>
                    </a:moveTo>
                    <a:lnTo>
                      <a:pt x="455129" y="0"/>
                    </a:lnTo>
                    <a:cubicBezTo>
                      <a:pt x="482052" y="0"/>
                      <a:pt x="507872" y="10695"/>
                      <a:pt x="526909" y="29732"/>
                    </a:cubicBezTo>
                    <a:cubicBezTo>
                      <a:pt x="545946" y="48769"/>
                      <a:pt x="556641" y="74589"/>
                      <a:pt x="556641" y="101512"/>
                    </a:cubicBezTo>
                    <a:lnTo>
                      <a:pt x="556641" y="101759"/>
                    </a:lnTo>
                    <a:cubicBezTo>
                      <a:pt x="556641" y="128682"/>
                      <a:pt x="545946" y="154502"/>
                      <a:pt x="526909" y="173539"/>
                    </a:cubicBezTo>
                    <a:cubicBezTo>
                      <a:pt x="507872" y="192576"/>
                      <a:pt x="482052" y="203271"/>
                      <a:pt x="455129" y="203271"/>
                    </a:cubicBezTo>
                    <a:lnTo>
                      <a:pt x="101512" y="203271"/>
                    </a:lnTo>
                    <a:cubicBezTo>
                      <a:pt x="74589" y="203271"/>
                      <a:pt x="48769" y="192576"/>
                      <a:pt x="29732" y="173539"/>
                    </a:cubicBezTo>
                    <a:cubicBezTo>
                      <a:pt x="10695" y="154502"/>
                      <a:pt x="0" y="128682"/>
                      <a:pt x="0" y="101759"/>
                    </a:cubicBezTo>
                    <a:lnTo>
                      <a:pt x="0" y="101512"/>
                    </a:lnTo>
                    <a:cubicBezTo>
                      <a:pt x="0" y="74589"/>
                      <a:pt x="10695" y="48769"/>
                      <a:pt x="29732" y="29732"/>
                    </a:cubicBezTo>
                    <a:cubicBezTo>
                      <a:pt x="48769" y="10695"/>
                      <a:pt x="74589" y="0"/>
                      <a:pt x="101512" y="0"/>
                    </a:cubicBezTo>
                    <a:close/>
                  </a:path>
                </a:pathLst>
              </a:custGeom>
              <a:solidFill>
                <a:srgbClr val="006CCD"/>
              </a:solidFill>
              <a:ln cap="sq">
                <a:noFill/>
                <a:prstDash val="solid"/>
                <a:miter/>
              </a:ln>
            </p:spPr>
          </p:sp>
          <p:sp>
            <p:nvSpPr>
              <p:cNvPr name="TextBox 22" id="22"/>
              <p:cNvSpPr txBox="true"/>
              <p:nvPr/>
            </p:nvSpPr>
            <p:spPr>
              <a:xfrm>
                <a:off x="0" y="-28575"/>
                <a:ext cx="556641" cy="231846"/>
              </a:xfrm>
              <a:prstGeom prst="rect">
                <a:avLst/>
              </a:prstGeom>
            </p:spPr>
            <p:txBody>
              <a:bodyPr anchor="ctr" rtlCol="false" tIns="50800" lIns="50800" bIns="50800" rIns="50800"/>
              <a:lstStyle/>
              <a:p>
                <a:pPr algn="ctr">
                  <a:lnSpc>
                    <a:spcPts val="2160"/>
                  </a:lnSpc>
                </a:pPr>
              </a:p>
            </p:txBody>
          </p:sp>
        </p:grpSp>
        <p:grpSp>
          <p:nvGrpSpPr>
            <p:cNvPr name="Group 23" id="23"/>
            <p:cNvGrpSpPr/>
            <p:nvPr/>
          </p:nvGrpSpPr>
          <p:grpSpPr>
            <a:xfrm rot="0">
              <a:off x="5261539" y="1798813"/>
              <a:ext cx="2162241" cy="810414"/>
              <a:chOff x="0" y="0"/>
              <a:chExt cx="515171" cy="193087"/>
            </a:xfrm>
          </p:grpSpPr>
          <p:sp>
            <p:nvSpPr>
              <p:cNvPr name="Freeform 24" id="24"/>
              <p:cNvSpPr/>
              <p:nvPr/>
            </p:nvSpPr>
            <p:spPr>
              <a:xfrm flipH="false" flipV="false" rot="0">
                <a:off x="0" y="0"/>
                <a:ext cx="515171" cy="193087"/>
              </a:xfrm>
              <a:custGeom>
                <a:avLst/>
                <a:gdLst/>
                <a:ahLst/>
                <a:cxnLst/>
                <a:rect r="r" b="b" t="t" l="l"/>
                <a:pathLst>
                  <a:path h="193087" w="515171">
                    <a:moveTo>
                      <a:pt x="96544" y="0"/>
                    </a:moveTo>
                    <a:lnTo>
                      <a:pt x="418627" y="0"/>
                    </a:lnTo>
                    <a:cubicBezTo>
                      <a:pt x="471947" y="0"/>
                      <a:pt x="515171" y="43224"/>
                      <a:pt x="515171" y="96544"/>
                    </a:cubicBezTo>
                    <a:lnTo>
                      <a:pt x="515171" y="96544"/>
                    </a:lnTo>
                    <a:cubicBezTo>
                      <a:pt x="515171" y="149863"/>
                      <a:pt x="471947" y="193087"/>
                      <a:pt x="418627" y="193087"/>
                    </a:cubicBezTo>
                    <a:lnTo>
                      <a:pt x="96544" y="193087"/>
                    </a:lnTo>
                    <a:cubicBezTo>
                      <a:pt x="43224" y="193087"/>
                      <a:pt x="0" y="149863"/>
                      <a:pt x="0" y="96544"/>
                    </a:cubicBezTo>
                    <a:lnTo>
                      <a:pt x="0" y="96544"/>
                    </a:lnTo>
                    <a:cubicBezTo>
                      <a:pt x="0" y="43224"/>
                      <a:pt x="43224" y="0"/>
                      <a:pt x="96544" y="0"/>
                    </a:cubicBezTo>
                    <a:close/>
                  </a:path>
                </a:pathLst>
              </a:custGeom>
              <a:solidFill>
                <a:srgbClr val="16599D"/>
              </a:solidFill>
              <a:ln cap="sq">
                <a:noFill/>
                <a:prstDash val="solid"/>
                <a:miter/>
              </a:ln>
            </p:spPr>
          </p:sp>
          <p:sp>
            <p:nvSpPr>
              <p:cNvPr name="TextBox 25" id="25"/>
              <p:cNvSpPr txBox="true"/>
              <p:nvPr/>
            </p:nvSpPr>
            <p:spPr>
              <a:xfrm>
                <a:off x="0" y="-28575"/>
                <a:ext cx="515171" cy="221662"/>
              </a:xfrm>
              <a:prstGeom prst="rect">
                <a:avLst/>
              </a:prstGeom>
            </p:spPr>
            <p:txBody>
              <a:bodyPr anchor="ctr" rtlCol="false" tIns="50800" lIns="50800" bIns="50800" rIns="50800"/>
              <a:lstStyle/>
              <a:p>
                <a:pPr algn="ctr">
                  <a:lnSpc>
                    <a:spcPts val="2160"/>
                  </a:lnSpc>
                </a:pPr>
              </a:p>
            </p:txBody>
          </p:sp>
        </p:grpSp>
        <p:sp>
          <p:nvSpPr>
            <p:cNvPr name="AutoShape 26" id="26"/>
            <p:cNvSpPr/>
            <p:nvPr/>
          </p:nvSpPr>
          <p:spPr>
            <a:xfrm>
              <a:off x="6300552" y="928164"/>
              <a:ext cx="21058" cy="722001"/>
            </a:xfrm>
            <a:prstGeom prst="line">
              <a:avLst/>
            </a:prstGeom>
            <a:ln cap="flat" w="43768">
              <a:solidFill>
                <a:srgbClr val="16599D"/>
              </a:solidFill>
              <a:prstDash val="solid"/>
              <a:headEnd type="none" len="sm" w="sm"/>
              <a:tailEnd type="arrow" len="sm" w="med"/>
            </a:ln>
          </p:spPr>
        </p:sp>
        <p:grpSp>
          <p:nvGrpSpPr>
            <p:cNvPr name="Group 27" id="27"/>
            <p:cNvGrpSpPr/>
            <p:nvPr/>
          </p:nvGrpSpPr>
          <p:grpSpPr>
            <a:xfrm rot="0">
              <a:off x="5188204" y="0"/>
              <a:ext cx="2336297" cy="853156"/>
              <a:chOff x="0" y="0"/>
              <a:chExt cx="556641" cy="203271"/>
            </a:xfrm>
          </p:grpSpPr>
          <p:sp>
            <p:nvSpPr>
              <p:cNvPr name="Freeform 28" id="28"/>
              <p:cNvSpPr/>
              <p:nvPr/>
            </p:nvSpPr>
            <p:spPr>
              <a:xfrm flipH="false" flipV="false" rot="0">
                <a:off x="0" y="0"/>
                <a:ext cx="556641" cy="203271"/>
              </a:xfrm>
              <a:custGeom>
                <a:avLst/>
                <a:gdLst/>
                <a:ahLst/>
                <a:cxnLst/>
                <a:rect r="r" b="b" t="t" l="l"/>
                <a:pathLst>
                  <a:path h="203271" w="556641">
                    <a:moveTo>
                      <a:pt x="101512" y="0"/>
                    </a:moveTo>
                    <a:lnTo>
                      <a:pt x="455129" y="0"/>
                    </a:lnTo>
                    <a:cubicBezTo>
                      <a:pt x="482052" y="0"/>
                      <a:pt x="507872" y="10695"/>
                      <a:pt x="526909" y="29732"/>
                    </a:cubicBezTo>
                    <a:cubicBezTo>
                      <a:pt x="545946" y="48769"/>
                      <a:pt x="556641" y="74589"/>
                      <a:pt x="556641" y="101512"/>
                    </a:cubicBezTo>
                    <a:lnTo>
                      <a:pt x="556641" y="101759"/>
                    </a:lnTo>
                    <a:cubicBezTo>
                      <a:pt x="556641" y="128682"/>
                      <a:pt x="545946" y="154502"/>
                      <a:pt x="526909" y="173539"/>
                    </a:cubicBezTo>
                    <a:cubicBezTo>
                      <a:pt x="507872" y="192576"/>
                      <a:pt x="482052" y="203271"/>
                      <a:pt x="455129" y="203271"/>
                    </a:cubicBezTo>
                    <a:lnTo>
                      <a:pt x="101512" y="203271"/>
                    </a:lnTo>
                    <a:cubicBezTo>
                      <a:pt x="74589" y="203271"/>
                      <a:pt x="48769" y="192576"/>
                      <a:pt x="29732" y="173539"/>
                    </a:cubicBezTo>
                    <a:cubicBezTo>
                      <a:pt x="10695" y="154502"/>
                      <a:pt x="0" y="128682"/>
                      <a:pt x="0" y="101759"/>
                    </a:cubicBezTo>
                    <a:lnTo>
                      <a:pt x="0" y="101512"/>
                    </a:lnTo>
                    <a:cubicBezTo>
                      <a:pt x="0" y="74589"/>
                      <a:pt x="10695" y="48769"/>
                      <a:pt x="29732" y="29732"/>
                    </a:cubicBezTo>
                    <a:cubicBezTo>
                      <a:pt x="48769" y="10695"/>
                      <a:pt x="74589" y="0"/>
                      <a:pt x="101512" y="0"/>
                    </a:cubicBezTo>
                    <a:close/>
                  </a:path>
                </a:pathLst>
              </a:custGeom>
              <a:solidFill>
                <a:srgbClr val="A6A6A6"/>
              </a:solidFill>
              <a:ln cap="sq">
                <a:noFill/>
                <a:prstDash val="solid"/>
                <a:miter/>
              </a:ln>
            </p:spPr>
          </p:sp>
          <p:sp>
            <p:nvSpPr>
              <p:cNvPr name="TextBox 29" id="29"/>
              <p:cNvSpPr txBox="true"/>
              <p:nvPr/>
            </p:nvSpPr>
            <p:spPr>
              <a:xfrm>
                <a:off x="0" y="-28575"/>
                <a:ext cx="556641" cy="231846"/>
              </a:xfrm>
              <a:prstGeom prst="rect">
                <a:avLst/>
              </a:prstGeom>
            </p:spPr>
            <p:txBody>
              <a:bodyPr anchor="ctr" rtlCol="false" tIns="50800" lIns="50800" bIns="50800" rIns="50800"/>
              <a:lstStyle/>
              <a:p>
                <a:pPr algn="ctr">
                  <a:lnSpc>
                    <a:spcPts val="2160"/>
                  </a:lnSpc>
                </a:pPr>
              </a:p>
            </p:txBody>
          </p:sp>
        </p:grpSp>
        <p:sp>
          <p:nvSpPr>
            <p:cNvPr name="TextBox 30" id="30"/>
            <p:cNvSpPr txBox="true"/>
            <p:nvPr/>
          </p:nvSpPr>
          <p:spPr>
            <a:xfrm rot="0">
              <a:off x="10964372" y="1975400"/>
              <a:ext cx="2915497" cy="458584"/>
            </a:xfrm>
            <a:prstGeom prst="rect">
              <a:avLst/>
            </a:prstGeom>
          </p:spPr>
          <p:txBody>
            <a:bodyPr anchor="t" rtlCol="false" tIns="0" lIns="0" bIns="0" rIns="0">
              <a:spAutoFit/>
            </a:bodyPr>
            <a:lstStyle/>
            <a:p>
              <a:pPr algn="l">
                <a:lnSpc>
                  <a:spcPts val="2845"/>
                </a:lnSpc>
              </a:pPr>
              <a:r>
                <a:rPr lang="en-US" sz="2155" b="true">
                  <a:solidFill>
                    <a:srgbClr val="F4F7FC"/>
                  </a:solidFill>
                  <a:latin typeface="HK Grotesk Medium"/>
                  <a:ea typeface="HK Grotesk Medium"/>
                  <a:cs typeface="HK Grotesk Medium"/>
                  <a:sym typeface="HK Grotesk Medium"/>
                </a:rPr>
                <a:t>Récepteur</a:t>
              </a:r>
            </a:p>
          </p:txBody>
        </p:sp>
        <p:sp>
          <p:nvSpPr>
            <p:cNvPr name="TextBox 31" id="31"/>
            <p:cNvSpPr txBox="true"/>
            <p:nvPr/>
          </p:nvSpPr>
          <p:spPr>
            <a:xfrm rot="0">
              <a:off x="506541" y="1902738"/>
              <a:ext cx="2915497" cy="458584"/>
            </a:xfrm>
            <a:prstGeom prst="rect">
              <a:avLst/>
            </a:prstGeom>
          </p:spPr>
          <p:txBody>
            <a:bodyPr anchor="t" rtlCol="false" tIns="0" lIns="0" bIns="0" rIns="0">
              <a:spAutoFit/>
            </a:bodyPr>
            <a:lstStyle/>
            <a:p>
              <a:pPr algn="l">
                <a:lnSpc>
                  <a:spcPts val="2845"/>
                </a:lnSpc>
              </a:pPr>
              <a:r>
                <a:rPr lang="en-US" sz="2155" b="true">
                  <a:solidFill>
                    <a:srgbClr val="16599D"/>
                  </a:solidFill>
                  <a:latin typeface="HK Grotesk Medium"/>
                  <a:ea typeface="HK Grotesk Medium"/>
                  <a:cs typeface="HK Grotesk Medium"/>
                  <a:sym typeface="HK Grotesk Medium"/>
                </a:rPr>
                <a:t>Source </a:t>
              </a:r>
            </a:p>
          </p:txBody>
        </p:sp>
        <p:sp>
          <p:nvSpPr>
            <p:cNvPr name="TextBox 32" id="32"/>
            <p:cNvSpPr txBox="true"/>
            <p:nvPr/>
          </p:nvSpPr>
          <p:spPr>
            <a:xfrm rot="0">
              <a:off x="3190808" y="1939069"/>
              <a:ext cx="2915497" cy="458584"/>
            </a:xfrm>
            <a:prstGeom prst="rect">
              <a:avLst/>
            </a:prstGeom>
          </p:spPr>
          <p:txBody>
            <a:bodyPr anchor="t" rtlCol="false" tIns="0" lIns="0" bIns="0" rIns="0">
              <a:spAutoFit/>
            </a:bodyPr>
            <a:lstStyle/>
            <a:p>
              <a:pPr algn="l">
                <a:lnSpc>
                  <a:spcPts val="2845"/>
                </a:lnSpc>
              </a:pPr>
              <a:r>
                <a:rPr lang="en-US" sz="2155" b="true">
                  <a:solidFill>
                    <a:srgbClr val="F4F7FC"/>
                  </a:solidFill>
                  <a:latin typeface="HK Grotesk Medium"/>
                  <a:ea typeface="HK Grotesk Medium"/>
                  <a:cs typeface="HK Grotesk Medium"/>
                  <a:sym typeface="HK Grotesk Medium"/>
                </a:rPr>
                <a:t>Codeur</a:t>
              </a:r>
            </a:p>
          </p:txBody>
        </p:sp>
        <p:sp>
          <p:nvSpPr>
            <p:cNvPr name="TextBox 33" id="33"/>
            <p:cNvSpPr txBox="true"/>
            <p:nvPr/>
          </p:nvSpPr>
          <p:spPr>
            <a:xfrm rot="0">
              <a:off x="5768297" y="1975400"/>
              <a:ext cx="2915497" cy="458584"/>
            </a:xfrm>
            <a:prstGeom prst="rect">
              <a:avLst/>
            </a:prstGeom>
          </p:spPr>
          <p:txBody>
            <a:bodyPr anchor="t" rtlCol="false" tIns="0" lIns="0" bIns="0" rIns="0">
              <a:spAutoFit/>
            </a:bodyPr>
            <a:lstStyle/>
            <a:p>
              <a:pPr algn="l">
                <a:lnSpc>
                  <a:spcPts val="2845"/>
                </a:lnSpc>
              </a:pPr>
              <a:r>
                <a:rPr lang="en-US" sz="2155" b="true">
                  <a:solidFill>
                    <a:srgbClr val="F4F7FC"/>
                  </a:solidFill>
                  <a:latin typeface="HK Grotesk Medium"/>
                  <a:ea typeface="HK Grotesk Medium"/>
                  <a:cs typeface="HK Grotesk Medium"/>
                  <a:sym typeface="HK Grotesk Medium"/>
                </a:rPr>
                <a:t>Canal </a:t>
              </a:r>
            </a:p>
          </p:txBody>
        </p:sp>
        <p:sp>
          <p:nvSpPr>
            <p:cNvPr name="TextBox 34" id="34"/>
            <p:cNvSpPr txBox="true"/>
            <p:nvPr/>
          </p:nvSpPr>
          <p:spPr>
            <a:xfrm rot="0">
              <a:off x="8276638" y="1939069"/>
              <a:ext cx="2915497" cy="458584"/>
            </a:xfrm>
            <a:prstGeom prst="rect">
              <a:avLst/>
            </a:prstGeom>
          </p:spPr>
          <p:txBody>
            <a:bodyPr anchor="t" rtlCol="false" tIns="0" lIns="0" bIns="0" rIns="0">
              <a:spAutoFit/>
            </a:bodyPr>
            <a:lstStyle/>
            <a:p>
              <a:pPr algn="l">
                <a:lnSpc>
                  <a:spcPts val="2845"/>
                </a:lnSpc>
              </a:pPr>
              <a:r>
                <a:rPr lang="en-US" sz="2155" b="true">
                  <a:solidFill>
                    <a:srgbClr val="16599D"/>
                  </a:solidFill>
                  <a:latin typeface="HK Grotesk Medium"/>
                  <a:ea typeface="HK Grotesk Medium"/>
                  <a:cs typeface="HK Grotesk Medium"/>
                  <a:sym typeface="HK Grotesk Medium"/>
                </a:rPr>
                <a:t>Décodeur</a:t>
              </a:r>
            </a:p>
          </p:txBody>
        </p:sp>
        <p:sp>
          <p:nvSpPr>
            <p:cNvPr name="TextBox 35" id="35"/>
            <p:cNvSpPr txBox="true"/>
            <p:nvPr/>
          </p:nvSpPr>
          <p:spPr>
            <a:xfrm rot="0">
              <a:off x="5863059" y="212904"/>
              <a:ext cx="2915497" cy="458584"/>
            </a:xfrm>
            <a:prstGeom prst="rect">
              <a:avLst/>
            </a:prstGeom>
          </p:spPr>
          <p:txBody>
            <a:bodyPr anchor="t" rtlCol="false" tIns="0" lIns="0" bIns="0" rIns="0">
              <a:spAutoFit/>
            </a:bodyPr>
            <a:lstStyle/>
            <a:p>
              <a:pPr algn="l">
                <a:lnSpc>
                  <a:spcPts val="2845"/>
                </a:lnSpc>
              </a:pPr>
              <a:r>
                <a:rPr lang="en-US" sz="2155" b="true">
                  <a:solidFill>
                    <a:srgbClr val="F4F7FC"/>
                  </a:solidFill>
                  <a:latin typeface="HK Grotesk Medium"/>
                  <a:ea typeface="HK Grotesk Medium"/>
                  <a:cs typeface="HK Grotesk Medium"/>
                  <a:sym typeface="HK Grotesk Medium"/>
                </a:rPr>
                <a:t>Bruit</a:t>
              </a:r>
            </a:p>
          </p:txBody>
        </p:sp>
        <p:pic>
          <p:nvPicPr>
            <p:cNvPr name="Picture 36" id="36"/>
            <p:cNvPicPr>
              <a:picLocks noChangeAspect="true"/>
            </p:cNvPicPr>
            <p:nvPr/>
          </p:nvPicPr>
          <p:blipFill>
            <a:blip r:embed="rId3">
              <a:alphaModFix amt="31000"/>
            </a:blip>
            <a:srcRect l="0" t="0" r="0" b="0"/>
            <a:stretch>
              <a:fillRect/>
            </a:stretch>
          </p:blipFill>
          <p:spPr>
            <a:xfrm flipH="false" flipV="false" rot="-5400000">
              <a:off x="2331260" y="2060127"/>
              <a:ext cx="189544" cy="211781"/>
            </a:xfrm>
            <a:prstGeom prst="rect">
              <a:avLst/>
            </a:prstGeom>
          </p:spPr>
        </p:pic>
        <p:pic>
          <p:nvPicPr>
            <p:cNvPr name="Picture 37" id="37"/>
            <p:cNvPicPr>
              <a:picLocks noChangeAspect="true"/>
            </p:cNvPicPr>
            <p:nvPr/>
          </p:nvPicPr>
          <p:blipFill>
            <a:blip r:embed="rId3">
              <a:alphaModFix amt="31000"/>
            </a:blip>
            <a:srcRect l="0" t="0" r="0" b="0"/>
            <a:stretch>
              <a:fillRect/>
            </a:stretch>
          </p:blipFill>
          <p:spPr>
            <a:xfrm flipH="false" flipV="false" rot="-5400000">
              <a:off x="4992962" y="2060127"/>
              <a:ext cx="189544" cy="211781"/>
            </a:xfrm>
            <a:prstGeom prst="rect">
              <a:avLst/>
            </a:prstGeom>
          </p:spPr>
        </p:pic>
        <p:pic>
          <p:nvPicPr>
            <p:cNvPr name="Picture 38" id="38"/>
            <p:cNvPicPr>
              <a:picLocks noChangeAspect="true"/>
            </p:cNvPicPr>
            <p:nvPr/>
          </p:nvPicPr>
          <p:blipFill>
            <a:blip r:embed="rId3">
              <a:alphaModFix amt="31000"/>
            </a:blip>
            <a:srcRect l="0" t="0" r="0" b="0"/>
            <a:stretch>
              <a:fillRect/>
            </a:stretch>
          </p:blipFill>
          <p:spPr>
            <a:xfrm flipH="false" flipV="false" rot="-5400000">
              <a:off x="7481462" y="2089559"/>
              <a:ext cx="189544" cy="211781"/>
            </a:xfrm>
            <a:prstGeom prst="rect">
              <a:avLst/>
            </a:prstGeom>
          </p:spPr>
        </p:pic>
        <p:pic>
          <p:nvPicPr>
            <p:cNvPr name="Picture 39" id="39"/>
            <p:cNvPicPr>
              <a:picLocks noChangeAspect="true"/>
            </p:cNvPicPr>
            <p:nvPr/>
          </p:nvPicPr>
          <p:blipFill>
            <a:blip r:embed="rId3">
              <a:alphaModFix amt="31000"/>
            </a:blip>
            <a:srcRect l="0" t="0" r="0" b="0"/>
            <a:stretch>
              <a:fillRect/>
            </a:stretch>
          </p:blipFill>
          <p:spPr>
            <a:xfrm flipH="false" flipV="false" rot="-5400000">
              <a:off x="10344809" y="2114787"/>
              <a:ext cx="189544" cy="211781"/>
            </a:xfrm>
            <a:prstGeom prst="rect">
              <a:avLst/>
            </a:prstGeom>
          </p:spPr>
        </p:pic>
        <p:pic>
          <p:nvPicPr>
            <p:cNvPr name="Picture 40" id="40"/>
            <p:cNvPicPr>
              <a:picLocks noChangeAspect="true"/>
            </p:cNvPicPr>
            <p:nvPr/>
          </p:nvPicPr>
          <p:blipFill>
            <a:blip r:embed="rId4">
              <a:alphaModFix amt="16000"/>
            </a:blip>
            <a:srcRect l="0" t="0" r="0" b="0"/>
            <a:stretch>
              <a:fillRect/>
            </a:stretch>
          </p:blipFill>
          <p:spPr>
            <a:xfrm flipH="false" flipV="false" rot="0">
              <a:off x="5766143" y="165134"/>
              <a:ext cx="1013480" cy="572616"/>
            </a:xfrm>
            <a:prstGeom prst="rect">
              <a:avLst/>
            </a:prstGeom>
          </p:spPr>
        </p:pic>
      </p:grpSp>
      <p:sp>
        <p:nvSpPr>
          <p:cNvPr name="Freeform 41" id="41"/>
          <p:cNvSpPr/>
          <p:nvPr/>
        </p:nvSpPr>
        <p:spPr>
          <a:xfrm flipH="true" flipV="false" rot="-2082598">
            <a:off x="12673317" y="7951581"/>
            <a:ext cx="889752" cy="1235767"/>
          </a:xfrm>
          <a:custGeom>
            <a:avLst/>
            <a:gdLst/>
            <a:ahLst/>
            <a:cxnLst/>
            <a:rect r="r" b="b" t="t" l="l"/>
            <a:pathLst>
              <a:path h="1235767" w="889752">
                <a:moveTo>
                  <a:pt x="889752" y="0"/>
                </a:moveTo>
                <a:lnTo>
                  <a:pt x="0" y="0"/>
                </a:lnTo>
                <a:lnTo>
                  <a:pt x="0" y="1235767"/>
                </a:lnTo>
                <a:lnTo>
                  <a:pt x="889752" y="1235767"/>
                </a:lnTo>
                <a:lnTo>
                  <a:pt x="889752"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42" id="42"/>
          <p:cNvGrpSpPr/>
          <p:nvPr/>
        </p:nvGrpSpPr>
        <p:grpSpPr>
          <a:xfrm rot="-8100000">
            <a:off x="13106280" y="-1629406"/>
            <a:ext cx="10863149" cy="10863149"/>
            <a:chOff x="0" y="0"/>
            <a:chExt cx="2041549" cy="2041549"/>
          </a:xfrm>
        </p:grpSpPr>
        <p:sp>
          <p:nvSpPr>
            <p:cNvPr name="Freeform 43" id="43"/>
            <p:cNvSpPr/>
            <p:nvPr/>
          </p:nvSpPr>
          <p:spPr>
            <a:xfrm flipH="false" flipV="false" rot="0">
              <a:off x="0" y="0"/>
              <a:ext cx="2041549" cy="2041549"/>
            </a:xfrm>
            <a:custGeom>
              <a:avLst/>
              <a:gdLst/>
              <a:ahLst/>
              <a:cxnLst/>
              <a:rect r="r" b="b" t="t" l="l"/>
              <a:pathLst>
                <a:path h="2041549" w="2041549">
                  <a:moveTo>
                    <a:pt x="71268" y="0"/>
                  </a:moveTo>
                  <a:lnTo>
                    <a:pt x="1970282" y="0"/>
                  </a:lnTo>
                  <a:cubicBezTo>
                    <a:pt x="1989183" y="0"/>
                    <a:pt x="2007310" y="7509"/>
                    <a:pt x="2020675" y="20874"/>
                  </a:cubicBezTo>
                  <a:cubicBezTo>
                    <a:pt x="2034041" y="34239"/>
                    <a:pt x="2041549" y="52366"/>
                    <a:pt x="2041549" y="71268"/>
                  </a:cubicBezTo>
                  <a:lnTo>
                    <a:pt x="2041549" y="1970282"/>
                  </a:lnTo>
                  <a:cubicBezTo>
                    <a:pt x="2041549" y="2009642"/>
                    <a:pt x="2009642" y="2041549"/>
                    <a:pt x="1970282" y="2041549"/>
                  </a:cubicBezTo>
                  <a:lnTo>
                    <a:pt x="71268" y="2041549"/>
                  </a:lnTo>
                  <a:cubicBezTo>
                    <a:pt x="31908" y="2041549"/>
                    <a:pt x="0" y="2009642"/>
                    <a:pt x="0" y="1970282"/>
                  </a:cubicBezTo>
                  <a:lnTo>
                    <a:pt x="0" y="71268"/>
                  </a:lnTo>
                  <a:cubicBezTo>
                    <a:pt x="0" y="31908"/>
                    <a:pt x="31908" y="0"/>
                    <a:pt x="71268" y="0"/>
                  </a:cubicBezTo>
                  <a:close/>
                </a:path>
              </a:pathLst>
            </a:custGeom>
            <a:solidFill>
              <a:srgbClr val="FFFFFF"/>
            </a:solidFill>
          </p:spPr>
        </p:sp>
        <p:sp>
          <p:nvSpPr>
            <p:cNvPr name="TextBox 44" id="44"/>
            <p:cNvSpPr txBox="true"/>
            <p:nvPr/>
          </p:nvSpPr>
          <p:spPr>
            <a:xfrm>
              <a:off x="0" y="-38100"/>
              <a:ext cx="2041549" cy="2079649"/>
            </a:xfrm>
            <a:prstGeom prst="rect">
              <a:avLst/>
            </a:prstGeom>
          </p:spPr>
          <p:txBody>
            <a:bodyPr anchor="ctr" rtlCol="false" tIns="50800" lIns="50800" bIns="50800" rIns="50800"/>
            <a:lstStyle/>
            <a:p>
              <a:pPr algn="ctr">
                <a:lnSpc>
                  <a:spcPts val="2659"/>
                </a:lnSpc>
                <a:spcBef>
                  <a:spcPct val="0"/>
                </a:spcBef>
              </a:pPr>
            </a:p>
          </p:txBody>
        </p:sp>
      </p:grpSp>
      <p:sp>
        <p:nvSpPr>
          <p:cNvPr name="Freeform 45" id="45"/>
          <p:cNvSpPr/>
          <p:nvPr/>
        </p:nvSpPr>
        <p:spPr>
          <a:xfrm flipH="false" flipV="false" rot="0">
            <a:off x="13546381" y="1564725"/>
            <a:ext cx="4394449" cy="6989183"/>
          </a:xfrm>
          <a:custGeom>
            <a:avLst/>
            <a:gdLst/>
            <a:ahLst/>
            <a:cxnLst/>
            <a:rect r="r" b="b" t="t" l="l"/>
            <a:pathLst>
              <a:path h="6989183" w="4394449">
                <a:moveTo>
                  <a:pt x="0" y="0"/>
                </a:moveTo>
                <a:lnTo>
                  <a:pt x="4394449" y="0"/>
                </a:lnTo>
                <a:lnTo>
                  <a:pt x="4394449" y="6989184"/>
                </a:lnTo>
                <a:lnTo>
                  <a:pt x="0" y="6989184"/>
                </a:lnTo>
                <a:lnTo>
                  <a:pt x="0" y="0"/>
                </a:lnTo>
                <a:close/>
              </a:path>
            </a:pathLst>
          </a:custGeom>
          <a:blipFill>
            <a:blip r:embed="rId7"/>
            <a:stretch>
              <a:fillRect l="0" t="0" r="0" b="0"/>
            </a:stretch>
          </a:blipFill>
        </p:spPr>
      </p:sp>
      <p:sp>
        <p:nvSpPr>
          <p:cNvPr name="Freeform 46" id="46"/>
          <p:cNvSpPr/>
          <p:nvPr/>
        </p:nvSpPr>
        <p:spPr>
          <a:xfrm flipH="false" flipV="false" rot="0">
            <a:off x="-39548" y="7045280"/>
            <a:ext cx="2747840" cy="3241720"/>
          </a:xfrm>
          <a:custGeom>
            <a:avLst/>
            <a:gdLst/>
            <a:ahLst/>
            <a:cxnLst/>
            <a:rect r="r" b="b" t="t" l="l"/>
            <a:pathLst>
              <a:path h="3241720" w="2747840">
                <a:moveTo>
                  <a:pt x="0" y="0"/>
                </a:moveTo>
                <a:lnTo>
                  <a:pt x="2747840" y="0"/>
                </a:lnTo>
                <a:lnTo>
                  <a:pt x="2747840" y="3241720"/>
                </a:lnTo>
                <a:lnTo>
                  <a:pt x="0" y="3241720"/>
                </a:lnTo>
                <a:lnTo>
                  <a:pt x="0" y="0"/>
                </a:lnTo>
                <a:close/>
              </a:path>
            </a:pathLst>
          </a:custGeom>
          <a:blipFill>
            <a:blip r:embed="rId8"/>
            <a:stretch>
              <a:fillRect l="-34463" t="0" r="-23036" b="0"/>
            </a:stretch>
          </a:blipFill>
        </p:spPr>
      </p:sp>
      <p:sp>
        <p:nvSpPr>
          <p:cNvPr name="TextBox 47" id="47"/>
          <p:cNvSpPr txBox="true"/>
          <p:nvPr/>
        </p:nvSpPr>
        <p:spPr>
          <a:xfrm rot="0">
            <a:off x="494648" y="488766"/>
            <a:ext cx="9241357" cy="1473297"/>
          </a:xfrm>
          <a:prstGeom prst="rect">
            <a:avLst/>
          </a:prstGeom>
        </p:spPr>
        <p:txBody>
          <a:bodyPr anchor="t" rtlCol="false" tIns="0" lIns="0" bIns="0" rIns="0">
            <a:spAutoFit/>
          </a:bodyPr>
          <a:lstStyle/>
          <a:p>
            <a:pPr algn="l" marL="1130062" indent="-565031" lvl="1">
              <a:lnSpc>
                <a:spcPts val="5705"/>
              </a:lnSpc>
              <a:buFont typeface="Arial"/>
              <a:buChar char="•"/>
            </a:pPr>
            <a:r>
              <a:rPr lang="en-US" b="true" sz="5234">
                <a:solidFill>
                  <a:srgbClr val="0F4984"/>
                </a:solidFill>
                <a:latin typeface="HK Grotesk Bold"/>
                <a:ea typeface="HK Grotesk Bold"/>
                <a:cs typeface="HK Grotesk Bold"/>
                <a:sym typeface="HK Grotesk Bold"/>
              </a:rPr>
              <a:t>Introduction à la Théorie de l’Information  :</a:t>
            </a:r>
          </a:p>
        </p:txBody>
      </p:sp>
      <p:grpSp>
        <p:nvGrpSpPr>
          <p:cNvPr name="Group 48" id="48"/>
          <p:cNvGrpSpPr/>
          <p:nvPr/>
        </p:nvGrpSpPr>
        <p:grpSpPr>
          <a:xfrm rot="0">
            <a:off x="494648" y="2787019"/>
            <a:ext cx="11705771" cy="3488120"/>
            <a:chOff x="0" y="0"/>
            <a:chExt cx="3083001" cy="918682"/>
          </a:xfrm>
        </p:grpSpPr>
        <p:sp>
          <p:nvSpPr>
            <p:cNvPr name="Freeform 49" id="49"/>
            <p:cNvSpPr/>
            <p:nvPr/>
          </p:nvSpPr>
          <p:spPr>
            <a:xfrm flipH="false" flipV="false" rot="0">
              <a:off x="0" y="0"/>
              <a:ext cx="3083001" cy="918682"/>
            </a:xfrm>
            <a:custGeom>
              <a:avLst/>
              <a:gdLst/>
              <a:ahLst/>
              <a:cxnLst/>
              <a:rect r="r" b="b" t="t" l="l"/>
              <a:pathLst>
                <a:path h="918682" w="3083001">
                  <a:moveTo>
                    <a:pt x="28439" y="0"/>
                  </a:moveTo>
                  <a:lnTo>
                    <a:pt x="3054562" y="0"/>
                  </a:lnTo>
                  <a:cubicBezTo>
                    <a:pt x="3070269" y="0"/>
                    <a:pt x="3083001" y="12733"/>
                    <a:pt x="3083001" y="28439"/>
                  </a:cubicBezTo>
                  <a:lnTo>
                    <a:pt x="3083001" y="890243"/>
                  </a:lnTo>
                  <a:cubicBezTo>
                    <a:pt x="3083001" y="897785"/>
                    <a:pt x="3080005" y="905019"/>
                    <a:pt x="3074672" y="910352"/>
                  </a:cubicBezTo>
                  <a:cubicBezTo>
                    <a:pt x="3069338" y="915685"/>
                    <a:pt x="3062105" y="918682"/>
                    <a:pt x="3054562" y="918682"/>
                  </a:cubicBezTo>
                  <a:lnTo>
                    <a:pt x="28439" y="918682"/>
                  </a:lnTo>
                  <a:cubicBezTo>
                    <a:pt x="20897" y="918682"/>
                    <a:pt x="13663" y="915685"/>
                    <a:pt x="8330" y="910352"/>
                  </a:cubicBezTo>
                  <a:cubicBezTo>
                    <a:pt x="2996" y="905019"/>
                    <a:pt x="0" y="897785"/>
                    <a:pt x="0" y="890243"/>
                  </a:cubicBezTo>
                  <a:lnTo>
                    <a:pt x="0" y="28439"/>
                  </a:lnTo>
                  <a:cubicBezTo>
                    <a:pt x="0" y="20897"/>
                    <a:pt x="2996" y="13663"/>
                    <a:pt x="8330" y="8330"/>
                  </a:cubicBezTo>
                  <a:cubicBezTo>
                    <a:pt x="13663" y="2996"/>
                    <a:pt x="20897" y="0"/>
                    <a:pt x="28439" y="0"/>
                  </a:cubicBezTo>
                  <a:close/>
                </a:path>
              </a:pathLst>
            </a:custGeom>
            <a:solidFill>
              <a:srgbClr val="0F4984"/>
            </a:solidFill>
          </p:spPr>
        </p:sp>
        <p:sp>
          <p:nvSpPr>
            <p:cNvPr name="TextBox 50" id="50"/>
            <p:cNvSpPr txBox="true"/>
            <p:nvPr/>
          </p:nvSpPr>
          <p:spPr>
            <a:xfrm>
              <a:off x="0" y="-38100"/>
              <a:ext cx="3083001" cy="956782"/>
            </a:xfrm>
            <a:prstGeom prst="rect">
              <a:avLst/>
            </a:prstGeom>
          </p:spPr>
          <p:txBody>
            <a:bodyPr anchor="ctr" rtlCol="false" tIns="50800" lIns="50800" bIns="50800" rIns="50800"/>
            <a:lstStyle/>
            <a:p>
              <a:pPr algn="ctr">
                <a:lnSpc>
                  <a:spcPts val="2659"/>
                </a:lnSpc>
              </a:pPr>
            </a:p>
          </p:txBody>
        </p:sp>
      </p:grpSp>
      <p:sp>
        <p:nvSpPr>
          <p:cNvPr name="TextBox 51" id="51"/>
          <p:cNvSpPr txBox="true"/>
          <p:nvPr/>
        </p:nvSpPr>
        <p:spPr>
          <a:xfrm rot="0">
            <a:off x="1028700" y="2877327"/>
            <a:ext cx="5531873" cy="539877"/>
          </a:xfrm>
          <a:prstGeom prst="rect">
            <a:avLst/>
          </a:prstGeom>
        </p:spPr>
        <p:txBody>
          <a:bodyPr anchor="t" rtlCol="false" tIns="0" lIns="0" bIns="0" rIns="0">
            <a:spAutoFit/>
          </a:bodyPr>
          <a:lstStyle/>
          <a:p>
            <a:pPr algn="l">
              <a:lnSpc>
                <a:spcPts val="4309"/>
              </a:lnSpc>
            </a:pPr>
            <a:r>
              <a:rPr lang="en-US" sz="3264" b="true">
                <a:solidFill>
                  <a:srgbClr val="FFFFFF"/>
                </a:solidFill>
                <a:latin typeface="HK Grotesk Medium"/>
                <a:ea typeface="HK Grotesk Medium"/>
                <a:cs typeface="HK Grotesk Medium"/>
                <a:sym typeface="HK Grotesk Medium"/>
              </a:rPr>
              <a:t>Théorie de l’Information :</a:t>
            </a:r>
          </a:p>
        </p:txBody>
      </p:sp>
      <p:sp>
        <p:nvSpPr>
          <p:cNvPr name="TextBox 52" id="52"/>
          <p:cNvSpPr txBox="true"/>
          <p:nvPr/>
        </p:nvSpPr>
        <p:spPr>
          <a:xfrm rot="0">
            <a:off x="1047750" y="3377599"/>
            <a:ext cx="11152669" cy="2661286"/>
          </a:xfrm>
          <a:prstGeom prst="rect">
            <a:avLst/>
          </a:prstGeom>
        </p:spPr>
        <p:txBody>
          <a:bodyPr anchor="t" rtlCol="false" tIns="0" lIns="0" bIns="0" rIns="0">
            <a:spAutoFit/>
          </a:bodyPr>
          <a:lstStyle/>
          <a:p>
            <a:pPr algn="l">
              <a:lnSpc>
                <a:spcPts val="3599"/>
              </a:lnSpc>
            </a:pPr>
            <a:r>
              <a:rPr lang="en-US" sz="2399">
                <a:solidFill>
                  <a:srgbClr val="FFFFFF"/>
                </a:solidFill>
                <a:latin typeface="HK Grotesk Light"/>
                <a:ea typeface="HK Grotesk Light"/>
                <a:cs typeface="HK Grotesk Light"/>
                <a:sym typeface="HK Grotesk Light"/>
              </a:rPr>
              <a:t>La théorie de l'information, fondée par Claude Shannon en 1948, formalise la transmission des messages en utilisant les probabilités. Elle introduit des concepts clés tels que l’entropie (quantification de l’incertitude), la capacité de canal (limite de transmission sans erreur) et le codage optimal. Ce cadre théorique est devenu fondamental dans les systèmes modernes de communication, de stockage et de traitement de données.</a:t>
            </a:r>
          </a:p>
        </p:txBody>
      </p:sp>
      <p:sp>
        <p:nvSpPr>
          <p:cNvPr name="TextBox 53" id="53"/>
          <p:cNvSpPr txBox="true"/>
          <p:nvPr/>
        </p:nvSpPr>
        <p:spPr>
          <a:xfrm rot="0">
            <a:off x="13965591" y="8512314"/>
            <a:ext cx="4322409" cy="1334140"/>
          </a:xfrm>
          <a:prstGeom prst="rect">
            <a:avLst/>
          </a:prstGeom>
        </p:spPr>
        <p:txBody>
          <a:bodyPr anchor="t" rtlCol="false" tIns="0" lIns="0" bIns="0" rIns="0">
            <a:spAutoFit/>
          </a:bodyPr>
          <a:lstStyle/>
          <a:p>
            <a:pPr algn="l">
              <a:lnSpc>
                <a:spcPts val="2713"/>
              </a:lnSpc>
            </a:pPr>
            <a:r>
              <a:rPr lang="en-US" sz="1808" i="true">
                <a:solidFill>
                  <a:srgbClr val="596A76"/>
                </a:solidFill>
                <a:latin typeface="HK Grotesk Light Italics"/>
                <a:ea typeface="HK Grotesk Light Italics"/>
                <a:cs typeface="HK Grotesk Light Italics"/>
                <a:sym typeface="HK Grotesk Light Italics"/>
              </a:rPr>
              <a:t>“The fundamental problem of communication is that of reproducing at one point a message selected at another point.” — C. Shannon”</a:t>
            </a:r>
          </a:p>
        </p:txBody>
      </p:sp>
      <p:sp>
        <p:nvSpPr>
          <p:cNvPr name="TextBox 54" id="54"/>
          <p:cNvSpPr txBox="true"/>
          <p:nvPr/>
        </p:nvSpPr>
        <p:spPr>
          <a:xfrm rot="0">
            <a:off x="4561316" y="8515809"/>
            <a:ext cx="6259612" cy="692150"/>
          </a:xfrm>
          <a:prstGeom prst="rect">
            <a:avLst/>
          </a:prstGeom>
        </p:spPr>
        <p:txBody>
          <a:bodyPr anchor="t" rtlCol="false" tIns="0" lIns="0" bIns="0" rIns="0">
            <a:spAutoFit/>
          </a:bodyPr>
          <a:lstStyle/>
          <a:p>
            <a:pPr algn="ctr">
              <a:lnSpc>
                <a:spcPts val="2799"/>
              </a:lnSpc>
              <a:spcBef>
                <a:spcPct val="0"/>
              </a:spcBef>
            </a:pPr>
          </a:p>
          <a:p>
            <a:pPr algn="ctr">
              <a:lnSpc>
                <a:spcPts val="2799"/>
              </a:lnSpc>
              <a:spcBef>
                <a:spcPct val="0"/>
              </a:spcBef>
            </a:pPr>
            <a:r>
              <a:rPr lang="en-US" sz="1999">
                <a:solidFill>
                  <a:srgbClr val="0F4984">
                    <a:alpha val="84706"/>
                  </a:srgbClr>
                </a:solidFill>
                <a:latin typeface="Helios"/>
                <a:ea typeface="Helios"/>
                <a:cs typeface="Helios"/>
                <a:sym typeface="Helios"/>
              </a:rPr>
              <a:t>-Claude Shannon Information Communication System -</a:t>
            </a:r>
          </a:p>
        </p:txBody>
      </p:sp>
      <p:sp>
        <p:nvSpPr>
          <p:cNvPr name="Freeform 55" id="55"/>
          <p:cNvSpPr/>
          <p:nvPr/>
        </p:nvSpPr>
        <p:spPr>
          <a:xfrm flipH="false" flipV="false" rot="0">
            <a:off x="11281373" y="2339429"/>
            <a:ext cx="1424752" cy="1430115"/>
          </a:xfrm>
          <a:custGeom>
            <a:avLst/>
            <a:gdLst/>
            <a:ahLst/>
            <a:cxnLst/>
            <a:rect r="r" b="b" t="t" l="l"/>
            <a:pathLst>
              <a:path h="1430115" w="1424752">
                <a:moveTo>
                  <a:pt x="0" y="0"/>
                </a:moveTo>
                <a:lnTo>
                  <a:pt x="1424753" y="0"/>
                </a:lnTo>
                <a:lnTo>
                  <a:pt x="1424753" y="1430115"/>
                </a:lnTo>
                <a:lnTo>
                  <a:pt x="0" y="1430115"/>
                </a:lnTo>
                <a:lnTo>
                  <a:pt x="0" y="0"/>
                </a:lnTo>
                <a:close/>
              </a:path>
            </a:pathLst>
          </a:custGeom>
          <a:blipFill>
            <a:blip r:embed="rId9">
              <a:alphaModFix amt="40000"/>
            </a:blip>
            <a:stretch>
              <a:fillRect l="0" t="0" r="0" b="0"/>
            </a:stretch>
          </a:blipFill>
        </p:spPr>
      </p:sp>
      <p:grpSp>
        <p:nvGrpSpPr>
          <p:cNvPr name="Group 56" id="56"/>
          <p:cNvGrpSpPr/>
          <p:nvPr/>
        </p:nvGrpSpPr>
        <p:grpSpPr>
          <a:xfrm rot="0">
            <a:off x="11373089" y="2433826"/>
            <a:ext cx="1241321" cy="1241321"/>
            <a:chOff x="0" y="0"/>
            <a:chExt cx="812800" cy="812800"/>
          </a:xfrm>
        </p:grpSpPr>
        <p:sp>
          <p:nvSpPr>
            <p:cNvPr name="Freeform 57" id="5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58" id="5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9" id="59"/>
          <p:cNvGrpSpPr/>
          <p:nvPr/>
        </p:nvGrpSpPr>
        <p:grpSpPr>
          <a:xfrm rot="0">
            <a:off x="11428281" y="2489018"/>
            <a:ext cx="1130938" cy="1130938"/>
            <a:chOff x="0" y="0"/>
            <a:chExt cx="812800" cy="812800"/>
          </a:xfrm>
        </p:grpSpPr>
        <p:sp>
          <p:nvSpPr>
            <p:cNvPr name="Freeform 60" id="6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978C8"/>
            </a:solidFill>
          </p:spPr>
        </p:sp>
        <p:sp>
          <p:nvSpPr>
            <p:cNvPr name="TextBox 61" id="6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62" id="62"/>
          <p:cNvGrpSpPr/>
          <p:nvPr/>
        </p:nvGrpSpPr>
        <p:grpSpPr>
          <a:xfrm rot="0">
            <a:off x="11499495" y="2560233"/>
            <a:ext cx="988508" cy="988508"/>
            <a:chOff x="0" y="0"/>
            <a:chExt cx="812800" cy="812800"/>
          </a:xfrm>
        </p:grpSpPr>
        <p:sp>
          <p:nvSpPr>
            <p:cNvPr name="Freeform 63" id="6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6599D"/>
            </a:solidFill>
          </p:spPr>
        </p:sp>
        <p:sp>
          <p:nvSpPr>
            <p:cNvPr name="TextBox 64" id="6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65" id="65"/>
          <p:cNvSpPr/>
          <p:nvPr/>
        </p:nvSpPr>
        <p:spPr>
          <a:xfrm flipH="false" flipV="false" rot="0">
            <a:off x="11732604" y="2787019"/>
            <a:ext cx="522291" cy="534935"/>
          </a:xfrm>
          <a:custGeom>
            <a:avLst/>
            <a:gdLst/>
            <a:ahLst/>
            <a:cxnLst/>
            <a:rect r="r" b="b" t="t" l="l"/>
            <a:pathLst>
              <a:path h="534935" w="522291">
                <a:moveTo>
                  <a:pt x="0" y="0"/>
                </a:moveTo>
                <a:lnTo>
                  <a:pt x="522291" y="0"/>
                </a:lnTo>
                <a:lnTo>
                  <a:pt x="522291" y="534935"/>
                </a:lnTo>
                <a:lnTo>
                  <a:pt x="0" y="534935"/>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DAGkuNvqU9Y</dc:identifier>
  <dcterms:modified xsi:type="dcterms:W3CDTF">2011-08-01T06:04:30Z</dcterms:modified>
  <cp:revision>1</cp:revision>
  <dc:title>White and Blue Modern Dynamic Marketing Strategy Presentation</dc:title>
</cp:coreProperties>
</file>

<file path=docProps/thumbnail.jpeg>
</file>